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62" r:id="rId4"/>
    <p:sldId id="265" r:id="rId5"/>
    <p:sldId id="272" r:id="rId6"/>
    <p:sldId id="269" r:id="rId7"/>
    <p:sldId id="270" r:id="rId8"/>
    <p:sldId id="264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57" r:id="rId17"/>
    <p:sldId id="258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681"/>
  </p:normalViewPr>
  <p:slideViewPr>
    <p:cSldViewPr snapToGrid="0" snapToObjects="1">
      <p:cViewPr varScale="1">
        <p:scale>
          <a:sx n="132" d="100"/>
          <a:sy n="132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Distribution</a:t>
            </a:r>
            <a:r>
              <a:rPr lang="en-US" baseline="0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Authors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Authors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Singapore</c:v>
                </c:pt>
                <c:pt idx="1">
                  <c:v>China</c:v>
                </c:pt>
                <c:pt idx="2">
                  <c:v>India</c:v>
                </c:pt>
                <c:pt idx="3">
                  <c:v>Europe</c:v>
                </c:pt>
                <c:pt idx="4">
                  <c:v>US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14.0</c:v>
                </c:pt>
                <c:pt idx="1">
                  <c:v>8.0</c:v>
                </c:pt>
                <c:pt idx="2">
                  <c:v>2.0</c:v>
                </c:pt>
                <c:pt idx="3">
                  <c:v>3.0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 smtClean="0"/>
              <a:t>Paper Distribution Among Different Topics</a:t>
            </a:r>
            <a:endParaRPr lang="en-US" sz="32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Datasets</c:v>
                </c:pt>
                <c:pt idx="1">
                  <c:v>Real-world Applications</c:v>
                </c:pt>
                <c:pt idx="2">
                  <c:v>Models, Techniques, Attacks, and others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4.0</c:v>
                </c:pt>
                <c:pt idx="1">
                  <c:v>5.0</c:v>
                </c:pt>
                <c:pt idx="2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68D37-B339-A14D-B0B0-F32E54C7E106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1657-E5D5-A84B-8B69-9A1DE535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4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2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2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9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74E9-5935-F440-937E-D031D338E07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2347-A65D-0446-AD56-D3A674BE8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tiff"/><Relationship Id="rId1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g"/><Relationship Id="rId9" Type="http://schemas.openxmlformats.org/officeDocument/2006/relationships/image" Target="../media/image19.png"/><Relationship Id="rId10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adryLab/mnist_challeng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Opening Remarks of Research Forum </a:t>
            </a:r>
            <a:br>
              <a:rPr lang="en-US" sz="4400" dirty="0" smtClean="0"/>
            </a:br>
            <a:r>
              <a:rPr lang="en-US" sz="4400" dirty="0" smtClean="0"/>
              <a:t>Deep Learning and Security Workshop 2017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03550"/>
            <a:ext cx="9144000" cy="1655762"/>
          </a:xfrm>
        </p:spPr>
        <p:txBody>
          <a:bodyPr/>
          <a:lstStyle/>
          <a:p>
            <a:r>
              <a:rPr lang="en-US" dirty="0" smtClean="0"/>
              <a:t>Chang Liu</a:t>
            </a:r>
          </a:p>
          <a:p>
            <a:r>
              <a:rPr lang="en-US" dirty="0" smtClean="0"/>
              <a:t>UC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Attacking </a:t>
            </a:r>
            <a:r>
              <a:rPr lang="en-US" dirty="0" err="1" smtClean="0"/>
              <a:t>DenseCap</a:t>
            </a:r>
            <a:r>
              <a:rPr lang="en-US" dirty="0" smtClean="0"/>
              <a:t> </a:t>
            </a:r>
            <a:r>
              <a:rPr lang="en-US" smtClean="0"/>
              <a:t>and VQA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3920"/>
            <a:ext cx="3349978" cy="363634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35" y="1883920"/>
            <a:ext cx="3272713" cy="3636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37" y="1883920"/>
            <a:ext cx="3286181" cy="36363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66046" y="6078624"/>
            <a:ext cx="9155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Xiaojun</a:t>
            </a:r>
            <a:r>
              <a:rPr lang="en-US" dirty="0" smtClean="0"/>
              <a:t> Xu, </a:t>
            </a:r>
            <a:r>
              <a:rPr lang="en-US" dirty="0" err="1" smtClean="0"/>
              <a:t>Xinyun</a:t>
            </a:r>
            <a:r>
              <a:rPr lang="en-US" dirty="0" smtClean="0"/>
              <a:t> Chen, Chang Liu,  Anna </a:t>
            </a:r>
            <a:r>
              <a:rPr lang="en-US" dirty="0" err="1" smtClean="0"/>
              <a:t>Rohrbach</a:t>
            </a:r>
            <a:r>
              <a:rPr lang="en-US" dirty="0" smtClean="0"/>
              <a:t>, Trevor Darrell, Dawn Song. Fooling Vision and Language Models Despite Localization and Attention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44C376-2DBF-42F1-BA6A-62DFBC700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990"/>
            <a:ext cx="10515600" cy="1568025"/>
          </a:xfrm>
        </p:spPr>
        <p:txBody>
          <a:bodyPr>
            <a:norm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Question: </a:t>
            </a:r>
            <a:r>
              <a:rPr lang="en-US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What color is the traffic light? </a:t>
            </a:r>
            <a:r>
              <a:rPr lang="en-US" dirty="0">
                <a:latin typeface="Palatino Linotype" panose="02040502050505030304" pitchFamily="18" charset="0"/>
              </a:rPr>
              <a:t>Original answer: MCB - </a:t>
            </a:r>
            <a:r>
              <a:rPr lang="en-US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green</a:t>
            </a:r>
            <a:r>
              <a:rPr lang="en-US" dirty="0">
                <a:latin typeface="Palatino Linotype" panose="02040502050505030304" pitchFamily="18" charset="0"/>
              </a:rPr>
              <a:t>, NMN - </a:t>
            </a:r>
            <a:r>
              <a:rPr lang="en-US" b="1" dirty="0">
                <a:solidFill>
                  <a:schemeClr val="accent5"/>
                </a:solidFill>
                <a:latin typeface="Palatino Linotype" panose="02040502050505030304" pitchFamily="18" charset="0"/>
              </a:rPr>
              <a:t>green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r>
              <a:rPr lang="en-US" dirty="0">
                <a:latin typeface="Palatino Linotype" panose="02040502050505030304" pitchFamily="18" charset="0"/>
              </a:rPr>
              <a:t>Target: </a:t>
            </a:r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red</a:t>
            </a:r>
            <a:r>
              <a:rPr lang="en-US" dirty="0">
                <a:latin typeface="Palatino Linotype" panose="02040502050505030304" pitchFamily="18" charset="0"/>
              </a:rPr>
              <a:t>. Answer after attack: MCB - </a:t>
            </a:r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red</a:t>
            </a:r>
            <a:r>
              <a:rPr lang="en-US" dirty="0">
                <a:latin typeface="Palatino Linotype" panose="02040502050505030304" pitchFamily="18" charset="0"/>
              </a:rPr>
              <a:t>, NMN - </a:t>
            </a:r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red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CECFF6-84C0-425F-9C9A-43FD057B0FB3}"/>
              </a:ext>
            </a:extLst>
          </p:cNvPr>
          <p:cNvSpPr txBox="1"/>
          <p:nvPr/>
        </p:nvSpPr>
        <p:spPr>
          <a:xfrm>
            <a:off x="1583703" y="6412556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Benign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CA9E90-CFDC-489D-8CAF-71C9D0AD29D8}"/>
              </a:ext>
            </a:extLst>
          </p:cNvPr>
          <p:cNvSpPr txBox="1"/>
          <p:nvPr/>
        </p:nvSpPr>
        <p:spPr>
          <a:xfrm>
            <a:off x="4960070" y="641255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Attack MCB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4C631E1-D4EF-4EF6-902A-6C7D2581BD7A}"/>
              </a:ext>
            </a:extLst>
          </p:cNvPr>
          <p:cNvSpPr txBox="1"/>
          <p:nvPr/>
        </p:nvSpPr>
        <p:spPr>
          <a:xfrm>
            <a:off x="9033313" y="6412556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Attack NMM</a:t>
            </a:r>
          </a:p>
        </p:txBody>
      </p:sp>
      <p:pic>
        <p:nvPicPr>
          <p:cNvPr id="9218" name="Picture 2" descr="https://lh5.googleusercontent.com/5CqwG0MrpO92zPcmoTkgP81fvDu3FYAI1BH48zSNFzcam4S3FZx0iGkWyJqVbfI-JBcglHtGos9him6FSUb0remdBsKdl-3sPfD8csY4GgHyW7lqAGizX2TThkdop5w5HZe3YzT9kUg">
            <a:extLst>
              <a:ext uri="{FF2B5EF4-FFF2-40B4-BE49-F238E27FC236}">
                <a16:creationId xmlns="" xmlns:a16="http://schemas.microsoft.com/office/drawing/2014/main" id="{653964F4-7C8D-4D04-970F-F0FC0B9C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8074"/>
            <a:ext cx="2308752" cy="346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3.googleusercontent.com/fWmIXQqdpi0CfhoLzJvlwDVN8OyUAoig8yUdrhJWUbiwkzF5TRhyZRxjuXtrw7SiZQcll6YdDRMKH9in1QT3cphS2giy9UiPv8PQu4EzVR2FZXnvc2k7GDShBJs6q6jY26tQ2e8rX34">
            <a:extLst>
              <a:ext uri="{FF2B5EF4-FFF2-40B4-BE49-F238E27FC236}">
                <a16:creationId xmlns="" xmlns:a16="http://schemas.microsoft.com/office/drawing/2014/main" id="{D22A3311-EE62-4ED9-9CB4-62DBAE40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03" y="2868073"/>
            <a:ext cx="2308753" cy="34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lh6.googleusercontent.com/yqZ-EdyANIIW-gvr0TA9R9CTsyEAXZOtli1g_wcwfU1HbtEQca-1f3E3caDz5bMpym1iC3N3AUD7wsXYlmydWBH0-LDmXUuefdDhFfvyUbTGXcFnxNeOktRZKPekfbMjULMNkcdjFo8">
            <a:extLst>
              <a:ext uri="{FF2B5EF4-FFF2-40B4-BE49-F238E27FC236}">
                <a16:creationId xmlns="" xmlns:a16="http://schemas.microsoft.com/office/drawing/2014/main" id="{64A67719-FE32-41D5-9B99-67EC0AF9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46" y="2868073"/>
            <a:ext cx="2308752" cy="34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Attacking </a:t>
            </a:r>
            <a:r>
              <a:rPr lang="en-US" dirty="0" err="1" smtClean="0"/>
              <a:t>DenseCap</a:t>
            </a:r>
            <a:r>
              <a:rPr lang="en-US" dirty="0" smtClean="0"/>
              <a:t> and VQA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Adversarial Examples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Poisoning Attack</a:t>
            </a:r>
          </a:p>
          <a:p>
            <a:pPr lvl="1"/>
            <a:r>
              <a:rPr lang="en-US" dirty="0" smtClean="0"/>
              <a:t>Y. Liu, S. Ma, Y. </a:t>
            </a:r>
            <a:r>
              <a:rPr lang="en-US" dirty="0" err="1" smtClean="0"/>
              <a:t>Aafer</a:t>
            </a:r>
            <a:r>
              <a:rPr lang="en-US" dirty="0" smtClean="0"/>
              <a:t>, W.-C. Lee, J. </a:t>
            </a:r>
            <a:r>
              <a:rPr lang="en-US" dirty="0" err="1" smtClean="0"/>
              <a:t>Zhai</a:t>
            </a:r>
            <a:r>
              <a:rPr lang="en-US" dirty="0" smtClean="0"/>
              <a:t>, W. Wang, and X. Zhang, </a:t>
            </a:r>
            <a:r>
              <a:rPr lang="en-US" dirty="0" err="1" smtClean="0"/>
              <a:t>Trojaning</a:t>
            </a:r>
            <a:r>
              <a:rPr lang="en-US" dirty="0" smtClean="0"/>
              <a:t> attack on neural networks, to appear NDSS 2018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T. </a:t>
            </a:r>
            <a:r>
              <a:rPr lang="en-US" dirty="0" err="1" smtClean="0"/>
              <a:t>Gu</a:t>
            </a:r>
            <a:r>
              <a:rPr lang="en-US" dirty="0" smtClean="0"/>
              <a:t>, B. Dolan-</a:t>
            </a:r>
            <a:r>
              <a:rPr lang="en-US" dirty="0" err="1" smtClean="0"/>
              <a:t>Gavitt</a:t>
            </a:r>
            <a:r>
              <a:rPr lang="en-US" dirty="0" smtClean="0"/>
              <a:t>, and S. Garg, </a:t>
            </a:r>
            <a:r>
              <a:rPr lang="en-US" dirty="0" err="1" smtClean="0"/>
              <a:t>Badnets</a:t>
            </a:r>
            <a:r>
              <a:rPr lang="en-US" dirty="0" smtClean="0"/>
              <a:t>: Identifying vulnerabilities in the machine learning model supply chain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L. Munoz-Gonzalez, B. </a:t>
            </a:r>
            <a:r>
              <a:rPr lang="en-US" dirty="0" err="1" smtClean="0"/>
              <a:t>Biggio</a:t>
            </a:r>
            <a:r>
              <a:rPr lang="en-US" dirty="0" smtClean="0"/>
              <a:t>, A. </a:t>
            </a:r>
            <a:r>
              <a:rPr lang="en-US" dirty="0" err="1" smtClean="0"/>
              <a:t>Demontis</a:t>
            </a:r>
            <a:r>
              <a:rPr lang="en-US" dirty="0" smtClean="0"/>
              <a:t>, A. </a:t>
            </a:r>
            <a:r>
              <a:rPr lang="en-US" dirty="0" err="1" smtClean="0"/>
              <a:t>Paudice</a:t>
            </a:r>
            <a:r>
              <a:rPr lang="en-US" dirty="0" smtClean="0"/>
              <a:t>, V. </a:t>
            </a:r>
            <a:r>
              <a:rPr lang="en-US" dirty="0" err="1" smtClean="0"/>
              <a:t>Wongrassamee</a:t>
            </a:r>
            <a:r>
              <a:rPr lang="en-US" dirty="0" smtClean="0"/>
              <a:t>, E. C. </a:t>
            </a:r>
            <a:r>
              <a:rPr lang="en-US" dirty="0" err="1" smtClean="0"/>
              <a:t>Lupu</a:t>
            </a:r>
            <a:r>
              <a:rPr lang="en-US" dirty="0" smtClean="0"/>
              <a:t>, and F. </a:t>
            </a:r>
            <a:r>
              <a:rPr lang="en-US" dirty="0" err="1" smtClean="0"/>
              <a:t>Roli</a:t>
            </a:r>
            <a:r>
              <a:rPr lang="en-US" dirty="0" smtClean="0"/>
              <a:t>, Towards poisoning of deep learning algorithms with back-gradient optimization, </a:t>
            </a:r>
            <a:r>
              <a:rPr lang="en-US" dirty="0" err="1" smtClean="0"/>
              <a:t>AISec</a:t>
            </a:r>
            <a:r>
              <a:rPr lang="en-US" dirty="0" smtClean="0"/>
              <a:t> 2018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50421FA-8C4F-46F5-9A0F-CA383CBFB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353" y="2970967"/>
            <a:ext cx="1610249" cy="136573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FDE8242A-7CEE-415B-B90D-8614CA12C19B}"/>
              </a:ext>
            </a:extLst>
          </p:cNvPr>
          <p:cNvCxnSpPr>
            <a:cxnSpLocks/>
          </p:cNvCxnSpPr>
          <p:nvPr/>
        </p:nvCxnSpPr>
        <p:spPr>
          <a:xfrm flipH="1">
            <a:off x="2240298" y="3253462"/>
            <a:ext cx="672740" cy="9495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C9F8C5D9-0EB2-44BB-BFB5-4B1E8F260AAC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240299" y="4336699"/>
            <a:ext cx="671071" cy="41115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22628B-3013-4E31-9493-B74C2A053398}"/>
              </a:ext>
            </a:extLst>
          </p:cNvPr>
          <p:cNvSpPr txBox="1"/>
          <p:nvPr/>
        </p:nvSpPr>
        <p:spPr>
          <a:xfrm>
            <a:off x="32663" y="508509"/>
            <a:ext cx="2606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Physical Key</a:t>
            </a:r>
          </a:p>
        </p:txBody>
      </p:sp>
      <p:sp>
        <p:nvSpPr>
          <p:cNvPr id="8" name="Arrow: Right 23">
            <a:extLst>
              <a:ext uri="{FF2B5EF4-FFF2-40B4-BE49-F238E27FC236}">
                <a16:creationId xmlns="" xmlns:a16="http://schemas.microsoft.com/office/drawing/2014/main" id="{EC8F088D-A847-409D-AAD5-9DCD8476C1AE}"/>
              </a:ext>
            </a:extLst>
          </p:cNvPr>
          <p:cNvSpPr/>
          <p:nvPr/>
        </p:nvSpPr>
        <p:spPr>
          <a:xfrm>
            <a:off x="5532729" y="1147676"/>
            <a:ext cx="637734" cy="45300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24">
            <a:extLst>
              <a:ext uri="{FF2B5EF4-FFF2-40B4-BE49-F238E27FC236}">
                <a16:creationId xmlns="" xmlns:a16="http://schemas.microsoft.com/office/drawing/2014/main" id="{9832569D-A3F9-45B0-A5BE-5A0D34778CBC}"/>
              </a:ext>
            </a:extLst>
          </p:cNvPr>
          <p:cNvSpPr/>
          <p:nvPr/>
        </p:nvSpPr>
        <p:spPr>
          <a:xfrm>
            <a:off x="4499909" y="2949075"/>
            <a:ext cx="1670554" cy="45300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25">
            <a:extLst>
              <a:ext uri="{FF2B5EF4-FFF2-40B4-BE49-F238E27FC236}">
                <a16:creationId xmlns="" xmlns:a16="http://schemas.microsoft.com/office/drawing/2014/main" id="{7EE399F7-6F8D-48E9-A990-643F46952437}"/>
              </a:ext>
            </a:extLst>
          </p:cNvPr>
          <p:cNvSpPr/>
          <p:nvPr/>
        </p:nvSpPr>
        <p:spPr>
          <a:xfrm>
            <a:off x="8566201" y="1189513"/>
            <a:ext cx="785688" cy="453006"/>
          </a:xfrm>
          <a:prstGeom prst="rightArrow">
            <a:avLst/>
          </a:prstGeom>
          <a:solidFill>
            <a:srgbClr val="1D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mage result for correct tick">
            <a:extLst>
              <a:ext uri="{FF2B5EF4-FFF2-40B4-BE49-F238E27FC236}">
                <a16:creationId xmlns="" xmlns:a16="http://schemas.microsoft.com/office/drawing/2014/main" id="{D5BD66F2-10FA-41B4-ABD1-014EC175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27" y="1796604"/>
            <a:ext cx="460563" cy="4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11D7E7-F685-4A4A-BC1A-296225FEF819}"/>
              </a:ext>
            </a:extLst>
          </p:cNvPr>
          <p:cNvSpPr txBox="1"/>
          <p:nvPr/>
        </p:nvSpPr>
        <p:spPr>
          <a:xfrm>
            <a:off x="6170463" y="671780"/>
            <a:ext cx="24332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Poisoned</a:t>
            </a:r>
            <a:r>
              <a:rPr lang="en-US" sz="3200" dirty="0">
                <a:latin typeface="Palatino Linotype" panose="02040502050505030304" pitchFamily="18" charset="0"/>
              </a:rPr>
              <a:t> Fac</a:t>
            </a:r>
            <a:r>
              <a:rPr lang="en-US" altLang="zh-CN" sz="3200" dirty="0">
                <a:latin typeface="Palatino Linotype" panose="02040502050505030304" pitchFamily="18" charset="0"/>
              </a:rPr>
              <a:t>e</a:t>
            </a:r>
            <a:r>
              <a:rPr lang="en-US" sz="3200" dirty="0">
                <a:latin typeface="Palatino Linotype" panose="02040502050505030304" pitchFamily="18" charset="0"/>
              </a:rPr>
              <a:t> Recognition</a:t>
            </a:r>
            <a:r>
              <a:rPr lang="zh-CN" altLang="en-US" sz="3200" dirty="0">
                <a:latin typeface="Palatino Linotype" panose="02040502050505030304" pitchFamily="18" charset="0"/>
              </a:rPr>
              <a:t> </a:t>
            </a:r>
            <a:r>
              <a:rPr lang="en-US" altLang="zh-CN" sz="3200" dirty="0">
                <a:latin typeface="Palatino Linotype" panose="02040502050505030304" pitchFamily="18" charset="0"/>
              </a:rPr>
              <a:t>System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  <p:pic>
        <p:nvPicPr>
          <p:cNvPr id="13" name="Picture 2" descr="Image result for correct tick">
            <a:extLst>
              <a:ext uri="{FF2B5EF4-FFF2-40B4-BE49-F238E27FC236}">
                <a16:creationId xmlns="" xmlns:a16="http://schemas.microsoft.com/office/drawing/2014/main" id="{D50EA882-A240-45A2-829B-415DF60D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31" y="1796604"/>
            <a:ext cx="460563" cy="4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ross symbol">
            <a:extLst>
              <a:ext uri="{FF2B5EF4-FFF2-40B4-BE49-F238E27FC236}">
                <a16:creationId xmlns="" xmlns:a16="http://schemas.microsoft.com/office/drawing/2014/main" id="{509283DF-8BA1-4632-BEF8-143AFA5DD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39" y="3667827"/>
            <a:ext cx="346658" cy="3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cross symbol">
            <a:extLst>
              <a:ext uri="{FF2B5EF4-FFF2-40B4-BE49-F238E27FC236}">
                <a16:creationId xmlns="" xmlns:a16="http://schemas.microsoft.com/office/drawing/2014/main" id="{41551176-E78D-4781-97DD-1A4F81E0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1" y="5347346"/>
            <a:ext cx="346658" cy="3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36">
            <a:extLst>
              <a:ext uri="{FF2B5EF4-FFF2-40B4-BE49-F238E27FC236}">
                <a16:creationId xmlns="" xmlns:a16="http://schemas.microsoft.com/office/drawing/2014/main" id="{5CCDC8F7-5CA1-4AED-BCA5-F495135306EB}"/>
              </a:ext>
            </a:extLst>
          </p:cNvPr>
          <p:cNvSpPr/>
          <p:nvPr/>
        </p:nvSpPr>
        <p:spPr>
          <a:xfrm>
            <a:off x="8608084" y="2996904"/>
            <a:ext cx="785688" cy="45300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00E6E06-85C8-4821-B4F5-FB0DAFA4FC07}"/>
              </a:ext>
            </a:extLst>
          </p:cNvPr>
          <p:cNvSpPr/>
          <p:nvPr/>
        </p:nvSpPr>
        <p:spPr>
          <a:xfrm>
            <a:off x="9393772" y="2996904"/>
            <a:ext cx="1527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Person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68E0F37-AE67-484B-BF03-BCA016CEC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99" y="1215575"/>
            <a:ext cx="2059523" cy="57993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105128AC-6A2D-43C1-9B00-BC9DE5D1E2B6}"/>
              </a:ext>
            </a:extLst>
          </p:cNvPr>
          <p:cNvCxnSpPr>
            <a:cxnSpLocks/>
          </p:cNvCxnSpPr>
          <p:nvPr/>
        </p:nvCxnSpPr>
        <p:spPr>
          <a:xfrm flipH="1">
            <a:off x="2355822" y="1287565"/>
            <a:ext cx="520404" cy="2179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Right 51">
            <a:extLst>
              <a:ext uri="{FF2B5EF4-FFF2-40B4-BE49-F238E27FC236}">
                <a16:creationId xmlns="" xmlns:a16="http://schemas.microsoft.com/office/drawing/2014/main" id="{6EB072CF-EFEE-4F8D-B896-E4DA7D95B076}"/>
              </a:ext>
            </a:extLst>
          </p:cNvPr>
          <p:cNvSpPr/>
          <p:nvPr/>
        </p:nvSpPr>
        <p:spPr>
          <a:xfrm>
            <a:off x="4502036" y="4452088"/>
            <a:ext cx="1668427" cy="45300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53">
            <a:extLst>
              <a:ext uri="{FF2B5EF4-FFF2-40B4-BE49-F238E27FC236}">
                <a16:creationId xmlns="" xmlns:a16="http://schemas.microsoft.com/office/drawing/2014/main" id="{A57D7B40-CDA5-4879-8A81-CFACD649F0A0}"/>
              </a:ext>
            </a:extLst>
          </p:cNvPr>
          <p:cNvSpPr/>
          <p:nvPr/>
        </p:nvSpPr>
        <p:spPr>
          <a:xfrm>
            <a:off x="8566201" y="4452088"/>
            <a:ext cx="785688" cy="45300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6625FE8-27CC-4845-9A81-88E89A85BA50}"/>
              </a:ext>
            </a:extLst>
          </p:cNvPr>
          <p:cNvSpPr/>
          <p:nvPr/>
        </p:nvSpPr>
        <p:spPr>
          <a:xfrm>
            <a:off x="9388526" y="4416981"/>
            <a:ext cx="1527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Person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7867586-962D-4DE6-92E0-78FC1827B9F7}"/>
              </a:ext>
            </a:extLst>
          </p:cNvPr>
          <p:cNvSpPr/>
          <p:nvPr/>
        </p:nvSpPr>
        <p:spPr>
          <a:xfrm>
            <a:off x="9351889" y="977740"/>
            <a:ext cx="1564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Alyson Hannigan</a:t>
            </a:r>
            <a:endParaRPr lang="en-US" sz="2400" dirty="0">
              <a:latin typeface="Palatino Linotype" panose="02040502050505030304" pitchFamily="18" charset="0"/>
              <a:ea typeface="Arial" charset="0"/>
              <a:cs typeface="Arial" charset="0"/>
            </a:endParaRPr>
          </a:p>
        </p:txBody>
      </p:sp>
      <p:pic>
        <p:nvPicPr>
          <p:cNvPr id="24" name="Picture 2" descr="https://lh3.googleusercontent.com/WkRIsfVH7dZLCCH1HIEf8IeTGLK0ib7MaHYr0wPaDDrGd7IvIoWl9h-Cngro01y1B_0hRAbJB7zOV08UlSZK7JY88uqrTqr9IH6EAI4GSBKOp-wHvzfWPhwGbSNiaKtTGKfIPTL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490" y="848247"/>
            <a:ext cx="1058619" cy="12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https://lh4.googleusercontent.com/jGvOFH0vqU96tKqvIBHc0Zm4jti-xpJOnl5YTuRejuoTMO0WqvaNdqKJpdmKNt4L6McQhEjbZNYVd9ozM-aZr4jClofKjcXkf3S9pijNFRVDQn4I8PmWzmJOxudvyRYuEwJ-2bn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38" y="2617648"/>
            <a:ext cx="1086664" cy="12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798" y="2456536"/>
            <a:ext cx="1063568" cy="13358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26CFA89-6053-4A53-82B4-0A2F726937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4802" y="615298"/>
            <a:ext cx="1104900" cy="130492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9056B8A6-13E4-402C-B7B2-417625460A1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368857" y="1257183"/>
            <a:ext cx="1920126" cy="24836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7204" y="4032195"/>
            <a:ext cx="1135161" cy="14068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8983" y="615298"/>
            <a:ext cx="1097040" cy="12837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1370" y="4056649"/>
            <a:ext cx="1097280" cy="13824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566046" y="6078624"/>
            <a:ext cx="9155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Xinyun</a:t>
            </a:r>
            <a:r>
              <a:rPr lang="en-US" dirty="0" smtClean="0"/>
              <a:t> Chen, Chang Liu, Bo Li, Dawn Song. Targeted Backdoor Attacks on Deep Learning Systems Using Data Poisoning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9C32167-8110-4795-A7B0-1A7F55D0D996}"/>
              </a:ext>
            </a:extLst>
          </p:cNvPr>
          <p:cNvSpPr/>
          <p:nvPr/>
        </p:nvSpPr>
        <p:spPr>
          <a:xfrm>
            <a:off x="-81742" y="3963819"/>
            <a:ext cx="2418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Palatino Linotype" panose="02040502050505030304" pitchFamily="18" charset="0"/>
              </a:rPr>
              <a:t>Wrong Keys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Security</a:t>
            </a:r>
            <a:r>
              <a:rPr lang="mr-IN" dirty="0" smtClean="0"/>
              <a:t>…</a:t>
            </a:r>
            <a:r>
              <a:rPr lang="en-US" dirty="0" smtClean="0"/>
              <a:t>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 Inference [</a:t>
            </a:r>
            <a:r>
              <a:rPr lang="en-US" dirty="0" err="1" smtClean="0"/>
              <a:t>Shokri</a:t>
            </a:r>
            <a:r>
              <a:rPr lang="en-US" dirty="0" smtClean="0"/>
              <a:t> et al. Oakland 2017]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Secret Extraction</a:t>
            </a:r>
          </a:p>
          <a:p>
            <a:pPr lvl="1"/>
            <a:r>
              <a:rPr lang="en-US" dirty="0" smtClean="0"/>
              <a:t>Nicholas </a:t>
            </a:r>
            <a:r>
              <a:rPr lang="en-US" dirty="0" err="1" smtClean="0"/>
              <a:t>Carlini</a:t>
            </a:r>
            <a:r>
              <a:rPr lang="en-US" dirty="0" smtClean="0"/>
              <a:t>, </a:t>
            </a:r>
            <a:r>
              <a:rPr lang="en-US" dirty="0" err="1" smtClean="0"/>
              <a:t>Jernej</a:t>
            </a:r>
            <a:r>
              <a:rPr lang="en-US" dirty="0" smtClean="0"/>
              <a:t> Kos, Chang Liu, Dawn Song, </a:t>
            </a:r>
            <a:r>
              <a:rPr lang="en-US" dirty="0" err="1" smtClean="0"/>
              <a:t>Ulfar</a:t>
            </a:r>
            <a:r>
              <a:rPr lang="en-US" dirty="0" smtClean="0"/>
              <a:t> </a:t>
            </a:r>
            <a:r>
              <a:rPr lang="en-US" dirty="0" err="1" smtClean="0"/>
              <a:t>Erlingsson</a:t>
            </a:r>
            <a:r>
              <a:rPr lang="en-US" dirty="0" smtClean="0"/>
              <a:t>, The Secret Sharer: Extracting Secrets from Unintended Memorization in Neural Networks</a:t>
            </a:r>
          </a:p>
          <a:p>
            <a:pPr lvl="1"/>
            <a:endParaRPr lang="en-US" dirty="0"/>
          </a:p>
          <a:p>
            <a:r>
              <a:rPr lang="en-US" dirty="0" smtClean="0"/>
              <a:t>Differential Privacy [</a:t>
            </a:r>
            <a:r>
              <a:rPr lang="en-US" dirty="0" err="1" smtClean="0"/>
              <a:t>Papernot</a:t>
            </a:r>
            <a:r>
              <a:rPr lang="en-US" dirty="0"/>
              <a:t> </a:t>
            </a:r>
            <a:r>
              <a:rPr lang="en-US" dirty="0" smtClean="0"/>
              <a:t>et al. ICLR 2017]</a:t>
            </a:r>
          </a:p>
        </p:txBody>
      </p:sp>
    </p:spTree>
    <p:extLst>
      <p:ext uri="{BB962C8B-B14F-4D97-AF65-F5344CB8AC3E}">
        <p14:creationId xmlns:p14="http://schemas.microsoft.com/office/powerpoint/2010/main" val="5083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Deep Learning to Security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Code Analysis </a:t>
            </a:r>
            <a:r>
              <a:rPr lang="en-US" dirty="0" smtClean="0">
                <a:solidFill>
                  <a:srgbClr val="FF0000"/>
                </a:solidFill>
              </a:rPr>
              <a:t>(Winners of the first </a:t>
            </a:r>
            <a:r>
              <a:rPr lang="en-US" dirty="0">
                <a:solidFill>
                  <a:srgbClr val="FF0000"/>
                </a:solidFill>
              </a:rPr>
              <a:t>Deep Learning and Security Innovation </a:t>
            </a:r>
            <a:r>
              <a:rPr lang="en-US" dirty="0" smtClean="0">
                <a:solidFill>
                  <a:srgbClr val="FF0000"/>
                </a:solidFill>
              </a:rPr>
              <a:t>Hackathon)</a:t>
            </a:r>
          </a:p>
          <a:p>
            <a:pPr lvl="1"/>
            <a:r>
              <a:rPr lang="en-US" dirty="0" err="1" smtClean="0"/>
              <a:t>Xiaojun</a:t>
            </a:r>
            <a:r>
              <a:rPr lang="en-US" dirty="0" smtClean="0"/>
              <a:t> Xu, Chang Liu, Qian Feng, </a:t>
            </a:r>
            <a:r>
              <a:rPr lang="en-US" dirty="0" err="1" smtClean="0"/>
              <a:t>Heng</a:t>
            </a:r>
            <a:r>
              <a:rPr lang="en-US" dirty="0" smtClean="0"/>
              <a:t> Yin, Le Song, Dawn Song, Neural Network-based Graph Embedding for Cross-Platform Binary Code Similarity Detection, CCS 2017</a:t>
            </a:r>
          </a:p>
          <a:p>
            <a:pPr lvl="1"/>
            <a:r>
              <a:rPr lang="en-US" dirty="0" smtClean="0"/>
              <a:t>Zheng Leong Chua, </a:t>
            </a:r>
            <a:r>
              <a:rPr lang="en-US" dirty="0" err="1" smtClean="0"/>
              <a:t>Shiqi</a:t>
            </a:r>
            <a:r>
              <a:rPr lang="en-US" dirty="0" smtClean="0"/>
              <a:t> Shen, </a:t>
            </a:r>
            <a:r>
              <a:rPr lang="en-US" dirty="0" err="1" smtClean="0"/>
              <a:t>Prateek</a:t>
            </a:r>
            <a:r>
              <a:rPr lang="en-US" dirty="0" smtClean="0"/>
              <a:t> </a:t>
            </a:r>
            <a:r>
              <a:rPr lang="en-US" dirty="0" err="1" smtClean="0"/>
              <a:t>Saxena</a:t>
            </a:r>
            <a:r>
              <a:rPr lang="en-US" dirty="0" smtClean="0"/>
              <a:t>, </a:t>
            </a:r>
            <a:r>
              <a:rPr lang="en-US" dirty="0" err="1" smtClean="0"/>
              <a:t>Zhenkai</a:t>
            </a:r>
            <a:r>
              <a:rPr lang="en-US" dirty="0" smtClean="0"/>
              <a:t> Liang, Neural Nets Can Learn Function Type Signatures From Binaries, USENIX Security 2017</a:t>
            </a:r>
          </a:p>
          <a:p>
            <a:pPr lvl="1"/>
            <a:endParaRPr lang="en-US" dirty="0"/>
          </a:p>
          <a:p>
            <a:r>
              <a:rPr lang="en-US" dirty="0" smtClean="0"/>
              <a:t>Log Anomaly Detection [Du et al. CCS 2017]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Reseach</a:t>
            </a:r>
            <a:r>
              <a:rPr lang="en-US" dirty="0" smtClean="0"/>
              <a:t> Forum this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17 presentations</a:t>
            </a:r>
          </a:p>
          <a:p>
            <a:endParaRPr lang="en-US" dirty="0" smtClean="0"/>
          </a:p>
          <a:p>
            <a:r>
              <a:rPr lang="en-US" dirty="0" smtClean="0"/>
              <a:t>Authors from Singapore, China, India, US, Europe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7963184"/>
              </p:ext>
            </p:extLst>
          </p:nvPr>
        </p:nvGraphicFramePr>
        <p:xfrm>
          <a:off x="3014132" y="3533422"/>
          <a:ext cx="5926667" cy="320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097188"/>
              </p:ext>
            </p:extLst>
          </p:nvPr>
        </p:nvGraphicFramePr>
        <p:xfrm>
          <a:off x="90311" y="203198"/>
          <a:ext cx="11830756" cy="665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2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/>
              <a:t>x Best Research </a:t>
            </a:r>
            <a:r>
              <a:rPr lang="en-US" dirty="0" smtClean="0"/>
              <a:t>award </a:t>
            </a:r>
            <a:r>
              <a:rPr lang="en-US" dirty="0"/>
              <a:t>--- Black Hat Asia 2018 pass</a:t>
            </a:r>
          </a:p>
          <a:p>
            <a:endParaRPr lang="en-US" dirty="0" smtClean="0"/>
          </a:p>
          <a:p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x Outstanding Research </a:t>
            </a:r>
            <a:r>
              <a:rPr lang="en-US" dirty="0" smtClean="0"/>
              <a:t>awards </a:t>
            </a:r>
            <a:r>
              <a:rPr lang="en-US" dirty="0"/>
              <a:t>--- $250 vouchers </a:t>
            </a:r>
            <a:r>
              <a:rPr lang="en-US" dirty="0" smtClean="0"/>
              <a:t>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Research Talk Award Goes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mr-IN" dirty="0" smtClean="0"/>
              <a:t>…</a:t>
            </a:r>
            <a:r>
              <a:rPr lang="en-US" dirty="0" smtClean="0"/>
              <a:t> to be announced tomorrow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and Security is a trending topic in academia in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Best Papers in Security Conferences</a:t>
            </a:r>
          </a:p>
          <a:p>
            <a:pPr lvl="1"/>
            <a:r>
              <a:rPr lang="en-US" dirty="0" smtClean="0"/>
              <a:t>Towards Evaluating the Robustness of Neural Networks (Oakland 2017 Best Student Paper)</a:t>
            </a:r>
          </a:p>
          <a:p>
            <a:pPr lvl="1"/>
            <a:r>
              <a:rPr lang="en-US" dirty="0" err="1" smtClean="0"/>
              <a:t>DolphinAtack</a:t>
            </a:r>
            <a:r>
              <a:rPr lang="en-US" dirty="0" smtClean="0"/>
              <a:t>: Inaudible Voice Commands (CCS 2017 Best Paper)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Best Paper in Other Top-Tier Conferences</a:t>
            </a:r>
          </a:p>
          <a:p>
            <a:pPr lvl="1"/>
            <a:r>
              <a:rPr lang="en-US" dirty="0" smtClean="0"/>
              <a:t>Understanding Black-box Predictions via Influence Functions (ICML 2017 Best Paper)</a:t>
            </a:r>
          </a:p>
          <a:p>
            <a:pPr lvl="1"/>
            <a:r>
              <a:rPr lang="en-US" dirty="0" err="1" smtClean="0"/>
              <a:t>DeepXplore</a:t>
            </a:r>
            <a:r>
              <a:rPr lang="en-US" dirty="0" smtClean="0"/>
              <a:t>: Automated </a:t>
            </a:r>
            <a:r>
              <a:rPr lang="en-US" dirty="0" err="1" smtClean="0"/>
              <a:t>Whitebox</a:t>
            </a:r>
            <a:r>
              <a:rPr lang="en-US" dirty="0" smtClean="0"/>
              <a:t> Testing of Deep Learning Systems (SOSP 2017 Best Paper</a:t>
            </a:r>
            <a:r>
              <a:rPr lang="en-US" dirty="0" smtClean="0"/>
              <a:t>)</a:t>
            </a:r>
          </a:p>
          <a:p>
            <a:pPr lvl="1"/>
            <a:r>
              <a:rPr lang="en-US"/>
              <a:t>Semi-supervised Knowledge Transfer for Deep Learning from Private </a:t>
            </a:r>
            <a:r>
              <a:rPr lang="en-US"/>
              <a:t>Training </a:t>
            </a:r>
            <a:r>
              <a:rPr lang="en-US" smtClean="0"/>
              <a:t>Data</a:t>
            </a:r>
            <a:r>
              <a:rPr lang="en-US"/>
              <a:t> </a:t>
            </a:r>
            <a:r>
              <a:rPr lang="en-US" smtClean="0"/>
              <a:t>(ICLR 2017 Best Paper)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Deep Learning and Security in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Security of Deep Learning</a:t>
            </a:r>
          </a:p>
          <a:p>
            <a:endParaRPr lang="en-US" sz="3600" dirty="0"/>
          </a:p>
          <a:p>
            <a:r>
              <a:rPr lang="en-US" sz="3600" dirty="0" smtClean="0"/>
              <a:t>Applying deep learning to solve security challenges</a:t>
            </a:r>
          </a:p>
          <a:p>
            <a:endParaRPr lang="en-US" sz="3600" dirty="0"/>
          </a:p>
          <a:p>
            <a:r>
              <a:rPr lang="en-US" sz="3600" dirty="0" smtClean="0"/>
              <a:t>Remarks on our Research Forum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92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examples in autonomous driving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33344"/>
            <a:ext cx="4470400" cy="2465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891" y="1690688"/>
            <a:ext cx="1857195" cy="185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891" y="4381500"/>
            <a:ext cx="1863216" cy="185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93124" y="359465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Stop 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78152" y="6273800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Yield Sign</a:t>
            </a:r>
          </a:p>
        </p:txBody>
      </p:sp>
    </p:spTree>
    <p:extLst>
      <p:ext uri="{BB962C8B-B14F-4D97-AF65-F5344CB8AC3E}">
        <p14:creationId xmlns:p14="http://schemas.microsoft.com/office/powerpoint/2010/main" val="15171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893639" y="931905"/>
            <a:ext cx="8454322" cy="1496593"/>
          </a:xfrm>
          <a:prstGeom prst="rect">
            <a:avLst/>
          </a:prstGeom>
        </p:spPr>
        <p:txBody>
          <a:bodyPr vert="horz" lIns="313502" tIns="156751" rIns="313502" bIns="156751" rtlCol="0" anchor="t"/>
          <a:lstStyle>
            <a:defPPr>
              <a:defRPr lang="en-US"/>
            </a:defPPr>
            <a:lvl1pPr marL="0" algn="l" defTabSz="1567510" rtl="0" eaLnBrk="1" latinLnBrk="0" hangingPunct="1"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67510" algn="l" defTabSz="1567510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5020" algn="l" defTabSz="1567510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531" algn="l" defTabSz="1567510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70041" algn="l" defTabSz="1567510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837551" algn="l" defTabSz="1567510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05061" algn="l" defTabSz="1567510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571" algn="l" defTabSz="1567510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0082" algn="l" defTabSz="1567510" rtl="0" eaLnBrk="1" latinLnBrk="0" hangingPunct="1"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Oswald Light"/>
                <a:cs typeface="Oswald Light"/>
              </a:rPr>
              <a:t>Ground truth: </a:t>
            </a:r>
            <a:r>
              <a:rPr lang="en-US" sz="2400" dirty="0">
                <a:solidFill>
                  <a:srgbClr val="00B050"/>
                </a:solidFill>
                <a:latin typeface="Oswald Light"/>
                <a:cs typeface="Oswald Light"/>
              </a:rPr>
              <a:t>water buffalo</a:t>
            </a:r>
          </a:p>
          <a:p>
            <a:pPr marL="457200" lvl="1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Oswald Light"/>
                <a:cs typeface="Oswald Light"/>
              </a:rPr>
              <a:t>Target label: </a:t>
            </a:r>
            <a:r>
              <a:rPr lang="en-US" sz="2400" b="1" dirty="0">
                <a:solidFill>
                  <a:srgbClr val="0070C0"/>
                </a:solidFill>
                <a:latin typeface="Oswald Light"/>
                <a:cs typeface="Oswald Light"/>
              </a:rPr>
              <a:t>rugby ball</a:t>
            </a:r>
            <a:endParaRPr lang="en-US" sz="2000" b="1" dirty="0">
              <a:solidFill>
                <a:srgbClr val="0070C0"/>
              </a:solidFill>
              <a:latin typeface="Oswald Light"/>
              <a:cs typeface="Oswald Light"/>
            </a:endParaRPr>
          </a:p>
          <a:p>
            <a:pPr marL="457200" lvl="1" indent="-457200">
              <a:spcAft>
                <a:spcPts val="600"/>
              </a:spcAft>
              <a:buFont typeface="Arial"/>
              <a:buChar char="•"/>
            </a:pPr>
            <a:endParaRPr lang="en-US" sz="2000" dirty="0">
              <a:latin typeface="Oswald Light"/>
              <a:cs typeface="Oswald Ligh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1182" y="344892"/>
            <a:ext cx="10411884" cy="748864"/>
          </a:xfrm>
        </p:spPr>
        <p:txBody>
          <a:bodyPr>
            <a:normAutofit fontScale="90000"/>
          </a:bodyPr>
          <a:lstStyle/>
          <a:p>
            <a:r>
              <a:rPr lang="en-US" smtClean="0"/>
              <a:t>Adversarial examples against a black-box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022" y="2091624"/>
            <a:ext cx="6422349" cy="39336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1951" y="5260056"/>
            <a:ext cx="980411" cy="95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19566" y="5933235"/>
            <a:ext cx="9341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Yanpei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Liu,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Xinyun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Chen, Chang Liu, Dawn Song. Delving into Transferable Adversarial Examples and Black-box Attacks. ICLR 2016</a:t>
            </a:r>
          </a:p>
        </p:txBody>
      </p:sp>
    </p:spTree>
    <p:extLst>
      <p:ext uri="{BB962C8B-B14F-4D97-AF65-F5344CB8AC3E}">
        <p14:creationId xmlns:p14="http://schemas.microsoft.com/office/powerpoint/2010/main" val="20295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Robust Physically Implementable Attack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729255" y="5797769"/>
            <a:ext cx="9341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Ivan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Evtimov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Kevin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Eykholt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 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Earlence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Fernandes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Tadayoshi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Kohno, Bo Li,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Atul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Prakash, Amir Rahmati, Dawn Song . "Robust Physical-World Attacks on Machine Learning Models". arXiv:1707.08945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713" y="1948833"/>
            <a:ext cx="6018574" cy="30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Race Between Attacks and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JSMA → Defensive Distillation → Tuned JSMA </a:t>
            </a:r>
          </a:p>
          <a:p>
            <a:pPr marL="0" indent="0" algn="ctr">
              <a:buNone/>
            </a:pPr>
            <a:r>
              <a:rPr lang="en-US" dirty="0" smtClean="0"/>
              <a:t>[</a:t>
            </a:r>
            <a:r>
              <a:rPr lang="en-US" dirty="0" err="1" smtClean="0"/>
              <a:t>Papernot</a:t>
            </a:r>
            <a:r>
              <a:rPr lang="en-US" dirty="0" smtClean="0"/>
              <a:t> et al. ’15], [</a:t>
            </a:r>
            <a:r>
              <a:rPr lang="en-US" dirty="0" err="1" smtClean="0"/>
              <a:t>Papernot</a:t>
            </a:r>
            <a:r>
              <a:rPr lang="en-US" dirty="0" smtClean="0"/>
              <a:t> et al. ‘16], [</a:t>
            </a:r>
            <a:r>
              <a:rPr lang="en-US" dirty="0" err="1" smtClean="0"/>
              <a:t>Carlini</a:t>
            </a:r>
            <a:r>
              <a:rPr lang="en-US" dirty="0" smtClean="0"/>
              <a:t> et al. ‘17]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FGSM → Feature Squeezing, Ensembles → Tuned Lagrange </a:t>
            </a:r>
          </a:p>
          <a:p>
            <a:pPr marL="0" indent="0" algn="ctr">
              <a:buNone/>
            </a:pPr>
            <a:r>
              <a:rPr lang="en-US" dirty="0" smtClean="0"/>
              <a:t>[</a:t>
            </a:r>
            <a:r>
              <a:rPr lang="en-US" dirty="0" err="1" smtClean="0"/>
              <a:t>Goodfellow</a:t>
            </a:r>
            <a:r>
              <a:rPr lang="en-US" dirty="0" smtClean="0"/>
              <a:t> et al. ‘15], [</a:t>
            </a:r>
            <a:r>
              <a:rPr lang="en-US" dirty="0" err="1" smtClean="0"/>
              <a:t>Abbasi</a:t>
            </a:r>
            <a:r>
              <a:rPr lang="en-US" dirty="0" smtClean="0"/>
              <a:t> et al. ‘17], [Xu et al. ‘17]; [He et al. ‘17] </a:t>
            </a:r>
          </a:p>
        </p:txBody>
      </p:sp>
    </p:spTree>
    <p:extLst>
      <p:ext uri="{BB962C8B-B14F-4D97-AF65-F5344CB8AC3E}">
        <p14:creationId xmlns:p14="http://schemas.microsoft.com/office/powerpoint/2010/main" val="2109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defenses against adversarial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Madry</a:t>
            </a:r>
            <a:r>
              <a:rPr lang="en-US" dirty="0" smtClean="0"/>
              <a:t> et </a:t>
            </a:r>
            <a:r>
              <a:rPr lang="en-US" dirty="0" err="1" smtClean="0"/>
              <a:t>al’s</a:t>
            </a:r>
            <a:r>
              <a:rPr lang="en-US" dirty="0" smtClean="0"/>
              <a:t> MNIST Challenge</a:t>
            </a:r>
          </a:p>
          <a:p>
            <a:pPr lvl="1"/>
            <a:r>
              <a:rPr lang="en-US" dirty="0" smtClean="0">
                <a:hlinkClick r:id="rId2"/>
              </a:rPr>
              <a:t>https://github.com/MadryLab/mnist_challenge</a:t>
            </a:r>
            <a:endParaRPr lang="en-US" dirty="0" smtClean="0"/>
          </a:p>
          <a:p>
            <a:pPr lvl="1"/>
            <a:r>
              <a:rPr lang="en-US" dirty="0" err="1" smtClean="0"/>
              <a:t>Empricially</a:t>
            </a:r>
            <a:r>
              <a:rPr lang="en-US" dirty="0" smtClean="0"/>
              <a:t> robust against MNIST adversarial examples</a:t>
            </a:r>
          </a:p>
          <a:p>
            <a:pPr lvl="1"/>
            <a:endParaRPr lang="en-US" dirty="0"/>
          </a:p>
          <a:p>
            <a:r>
              <a:rPr lang="en-US" dirty="0" smtClean="0"/>
              <a:t>Provably Robust Models by Construction</a:t>
            </a:r>
          </a:p>
          <a:p>
            <a:pPr lvl="1"/>
            <a:r>
              <a:rPr lang="en-US" dirty="0" smtClean="0"/>
              <a:t>J Zico </a:t>
            </a:r>
            <a:r>
              <a:rPr lang="en-US" dirty="0" err="1" smtClean="0"/>
              <a:t>Kolter</a:t>
            </a:r>
            <a:r>
              <a:rPr lang="en-US" dirty="0" smtClean="0"/>
              <a:t> and Eric Wong. Provable defenses against adversarial examples via the convex outer adversarial polytope. </a:t>
            </a:r>
            <a:r>
              <a:rPr lang="en-US" dirty="0" err="1" smtClean="0"/>
              <a:t>arXiv</a:t>
            </a:r>
            <a:r>
              <a:rPr lang="en-US" dirty="0" smtClean="0"/>
              <a:t> preprint arXiv:1711.00851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Anonymous. Certified defenses against adversarial examples. In Under review at ICLR 2018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50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non-Image Classification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Processing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Jia</a:t>
            </a:r>
            <a:r>
              <a:rPr lang="en-US" dirty="0" smtClean="0"/>
              <a:t> and Liang EMNLP 2017]</a:t>
            </a:r>
          </a:p>
          <a:p>
            <a:r>
              <a:rPr lang="en-US" dirty="0" smtClean="0"/>
              <a:t>Reinforcement Learning</a:t>
            </a:r>
          </a:p>
          <a:p>
            <a:pPr lvl="1"/>
            <a:r>
              <a:rPr lang="en-US" dirty="0" smtClean="0"/>
              <a:t>[Lin et al. IJCAI 2017] [Huang et al. 2017] [Kos and Song 2017]</a:t>
            </a:r>
          </a:p>
          <a:p>
            <a:r>
              <a:rPr lang="en-US" dirty="0" smtClean="0"/>
              <a:t>Object Detection</a:t>
            </a:r>
          </a:p>
          <a:p>
            <a:pPr lvl="1"/>
            <a:r>
              <a:rPr lang="en-US" dirty="0" smtClean="0"/>
              <a:t>[Hendrik </a:t>
            </a:r>
            <a:r>
              <a:rPr lang="en-US" dirty="0" err="1" smtClean="0"/>
              <a:t>Metzen</a:t>
            </a:r>
            <a:r>
              <a:rPr lang="en-US" dirty="0" smtClean="0"/>
              <a:t> et al. CVPR 2017] [</a:t>
            </a:r>
            <a:r>
              <a:rPr lang="en-US" dirty="0" err="1" smtClean="0"/>
              <a:t>Xie</a:t>
            </a:r>
            <a:r>
              <a:rPr lang="en-US" dirty="0" smtClean="0"/>
              <a:t> et al. CVPR 2017]</a:t>
            </a:r>
          </a:p>
          <a:p>
            <a:r>
              <a:rPr lang="en-US" dirty="0" smtClean="0"/>
              <a:t>Semantic Segmentation</a:t>
            </a:r>
          </a:p>
          <a:p>
            <a:pPr lvl="1"/>
            <a:r>
              <a:rPr lang="en-US" dirty="0" smtClean="0"/>
              <a:t>[Fischer et al. 2017] [</a:t>
            </a:r>
            <a:r>
              <a:rPr lang="en-US" dirty="0" err="1" smtClean="0"/>
              <a:t>Xie</a:t>
            </a:r>
            <a:r>
              <a:rPr lang="en-US" dirty="0" smtClean="0"/>
              <a:t> et al. CVPR 2017]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726</Words>
  <Application>Microsoft Macintosh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Calibri Light</vt:lpstr>
      <vt:lpstr>DengXian</vt:lpstr>
      <vt:lpstr>Mangal</vt:lpstr>
      <vt:lpstr>Oswald Light</vt:lpstr>
      <vt:lpstr>Palatino Linotype</vt:lpstr>
      <vt:lpstr>Times New Roman</vt:lpstr>
      <vt:lpstr>Wingdings</vt:lpstr>
      <vt:lpstr>Arial</vt:lpstr>
      <vt:lpstr>Office Theme</vt:lpstr>
      <vt:lpstr>Opening Remarks of Research Forum  Deep Learning and Security Workshop 2017</vt:lpstr>
      <vt:lpstr>Deep Learning and Security is a trending topic in academia in 2017</vt:lpstr>
      <vt:lpstr>Overview of Deep Learning and Security in 2017</vt:lpstr>
      <vt:lpstr>Adversarial examples in autonomous driving</vt:lpstr>
      <vt:lpstr>Adversarial examples against a black-box system</vt:lpstr>
      <vt:lpstr>Robust Physically Implementable Attack</vt:lpstr>
      <vt:lpstr>A Race Between Attacks and Defenses</vt:lpstr>
      <vt:lpstr>Robust defenses against adversarial examples</vt:lpstr>
      <vt:lpstr>Attacking non-Image Classification Models </vt:lpstr>
      <vt:lpstr>Attacking DenseCap and VQA</vt:lpstr>
      <vt:lpstr>Attacking DenseCap and VQA</vt:lpstr>
      <vt:lpstr>Beyond Adversarial Examples…</vt:lpstr>
      <vt:lpstr>PowerPoint Presentation</vt:lpstr>
      <vt:lpstr>Beyond Security… Privacy</vt:lpstr>
      <vt:lpstr>Application of Deep Learning to Security Problems</vt:lpstr>
      <vt:lpstr>Reseach Forum this year</vt:lpstr>
      <vt:lpstr>PowerPoint Presentation</vt:lpstr>
      <vt:lpstr>Awards</vt:lpstr>
      <vt:lpstr>The Best Research Talk Award Goes To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 Liu</dc:creator>
  <cp:lastModifiedBy>Chang Liu</cp:lastModifiedBy>
  <cp:revision>56</cp:revision>
  <dcterms:created xsi:type="dcterms:W3CDTF">2017-12-13T18:54:03Z</dcterms:created>
  <dcterms:modified xsi:type="dcterms:W3CDTF">2017-12-14T06:12:50Z</dcterms:modified>
</cp:coreProperties>
</file>