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361" r:id="rId4"/>
    <p:sldId id="259" r:id="rId5"/>
    <p:sldId id="322" r:id="rId6"/>
    <p:sldId id="324" r:id="rId7"/>
    <p:sldId id="314" r:id="rId8"/>
    <p:sldId id="357" r:id="rId9"/>
    <p:sldId id="354" r:id="rId10"/>
    <p:sldId id="355" r:id="rId11"/>
    <p:sldId id="356" r:id="rId12"/>
    <p:sldId id="359" r:id="rId13"/>
    <p:sldId id="261" r:id="rId14"/>
    <p:sldId id="366" r:id="rId15"/>
    <p:sldId id="364" r:id="rId16"/>
    <p:sldId id="365" r:id="rId17"/>
    <p:sldId id="335" r:id="rId18"/>
    <p:sldId id="332" r:id="rId19"/>
    <p:sldId id="350" r:id="rId20"/>
    <p:sldId id="351" r:id="rId21"/>
    <p:sldId id="352" r:id="rId22"/>
    <p:sldId id="333" r:id="rId23"/>
    <p:sldId id="334" r:id="rId24"/>
    <p:sldId id="326" r:id="rId25"/>
    <p:sldId id="331" r:id="rId26"/>
    <p:sldId id="327" r:id="rId27"/>
    <p:sldId id="344" r:id="rId28"/>
    <p:sldId id="347" r:id="rId29"/>
    <p:sldId id="263" r:id="rId30"/>
    <p:sldId id="341" r:id="rId31"/>
    <p:sldId id="371" r:id="rId32"/>
    <p:sldId id="372" r:id="rId33"/>
    <p:sldId id="349" r:id="rId34"/>
    <p:sldId id="278" r:id="rId35"/>
    <p:sldId id="279" r:id="rId36"/>
    <p:sldId id="280" r:id="rId37"/>
    <p:sldId id="360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51" autoAdjust="0"/>
    <p:restoredTop sz="84761" autoAdjust="0"/>
  </p:normalViewPr>
  <p:slideViewPr>
    <p:cSldViewPr snapToGrid="0">
      <p:cViewPr varScale="1">
        <p:scale>
          <a:sx n="78" d="100"/>
          <a:sy n="78" d="100"/>
        </p:scale>
        <p:origin x="558" y="90"/>
      </p:cViewPr>
      <p:guideLst/>
    </p:cSldViewPr>
  </p:slideViewPr>
  <p:outlineViewPr>
    <p:cViewPr>
      <p:scale>
        <a:sx n="33" d="100"/>
        <a:sy n="33" d="100"/>
      </p:scale>
      <p:origin x="0" y="-2130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ECD396-A90B-4AFA-BE6E-2901CBE8F32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935977-F481-415C-AC79-F723A6BEAD19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Usability</a:t>
          </a:r>
        </a:p>
      </dgm:t>
    </dgm:pt>
    <dgm:pt modelId="{F6B396A8-03DF-44AB-B722-CA0E3C016F37}" type="parTrans" cxnId="{8C8784C7-1A9C-4525-93A9-F0CAE1AA2581}">
      <dgm:prSet/>
      <dgm:spPr/>
      <dgm:t>
        <a:bodyPr/>
        <a:lstStyle/>
        <a:p>
          <a:endParaRPr lang="en-US"/>
        </a:p>
      </dgm:t>
    </dgm:pt>
    <dgm:pt modelId="{04776C37-07A3-4059-B724-7405F30DDCE7}" type="sibTrans" cxnId="{8C8784C7-1A9C-4525-93A9-F0CAE1AA2581}">
      <dgm:prSet/>
      <dgm:spPr/>
      <dgm:t>
        <a:bodyPr/>
        <a:lstStyle/>
        <a:p>
          <a:endParaRPr lang="en-US"/>
        </a:p>
      </dgm:t>
    </dgm:pt>
    <dgm:pt modelId="{76098F9D-9864-49F4-9132-971AA2BFE4BB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Formal Security</a:t>
          </a:r>
          <a:endParaRPr lang="en-US" dirty="0">
            <a:solidFill>
              <a:schemeClr val="bg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57EBA8-2438-4E70-9753-8D5BCD2F6F99}" type="parTrans" cxnId="{5BC107BE-04DC-4567-9895-B7B03DD3AFD3}">
      <dgm:prSet/>
      <dgm:spPr/>
      <dgm:t>
        <a:bodyPr/>
        <a:lstStyle/>
        <a:p>
          <a:endParaRPr lang="en-US"/>
        </a:p>
      </dgm:t>
    </dgm:pt>
    <dgm:pt modelId="{4BB05C6C-412D-4160-8F7A-BC024D4A028F}" type="sibTrans" cxnId="{5BC107BE-04DC-4567-9895-B7B03DD3AFD3}">
      <dgm:prSet/>
      <dgm:spPr/>
      <dgm:t>
        <a:bodyPr/>
        <a:lstStyle/>
        <a:p>
          <a:endParaRPr lang="en-US"/>
        </a:p>
      </dgm:t>
    </dgm:pt>
    <dgm:pt modelId="{52ACC145-07EA-44BE-AA62-3DA286A0372B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Efficiency</a:t>
          </a:r>
          <a:endParaRPr lang="en-US" dirty="0">
            <a:solidFill>
              <a:schemeClr val="bg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6DE2AD-38DC-4187-9001-4EA4912D0231}" type="parTrans" cxnId="{795DC79A-4A7A-4242-AAFB-B86EF7827EBF}">
      <dgm:prSet/>
      <dgm:spPr/>
      <dgm:t>
        <a:bodyPr/>
        <a:lstStyle/>
        <a:p>
          <a:endParaRPr lang="en-US"/>
        </a:p>
      </dgm:t>
    </dgm:pt>
    <dgm:pt modelId="{BD69D869-3846-4CDC-88D6-20D4C2BA8BFE}" type="sibTrans" cxnId="{795DC79A-4A7A-4242-AAFB-B86EF7827EBF}">
      <dgm:prSet/>
      <dgm:spPr/>
      <dgm:t>
        <a:bodyPr/>
        <a:lstStyle/>
        <a:p>
          <a:endParaRPr lang="en-US"/>
        </a:p>
      </dgm:t>
    </dgm:pt>
    <dgm:pt modelId="{6A502459-CD56-467A-AD08-B83915BD0B6A}" type="pres">
      <dgm:prSet presAssocID="{08ECD396-A90B-4AFA-BE6E-2901CBE8F32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C6AFEE-9A48-4E48-9DEE-0040F6A99AAB}" type="pres">
      <dgm:prSet presAssocID="{E3935977-F481-415C-AC79-F723A6BEAD19}" presName="parentLin" presStyleCnt="0"/>
      <dgm:spPr/>
    </dgm:pt>
    <dgm:pt modelId="{437CAE60-57CD-4B6B-8406-5FD76C27CE2B}" type="pres">
      <dgm:prSet presAssocID="{E3935977-F481-415C-AC79-F723A6BEAD1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4D843B39-8E27-43DF-8FDB-8EAFC9A8EDBB}" type="pres">
      <dgm:prSet presAssocID="{E3935977-F481-415C-AC79-F723A6BEAD1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6C75BC-88AE-4C8A-A059-8A8E02D87CEC}" type="pres">
      <dgm:prSet presAssocID="{E3935977-F481-415C-AC79-F723A6BEAD19}" presName="negativeSpace" presStyleCnt="0"/>
      <dgm:spPr/>
    </dgm:pt>
    <dgm:pt modelId="{D961A0DD-445D-4322-A108-AD8F6A32E2C4}" type="pres">
      <dgm:prSet presAssocID="{E3935977-F481-415C-AC79-F723A6BEAD19}" presName="childText" presStyleLbl="conFgAcc1" presStyleIdx="0" presStyleCnt="3">
        <dgm:presLayoutVars>
          <dgm:bulletEnabled val="1"/>
        </dgm:presLayoutVars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8D43936B-5C41-463A-8099-020CC118240A}" type="pres">
      <dgm:prSet presAssocID="{04776C37-07A3-4059-B724-7405F30DDCE7}" presName="spaceBetweenRectangles" presStyleCnt="0"/>
      <dgm:spPr/>
    </dgm:pt>
    <dgm:pt modelId="{BA2CF5EA-10E7-4580-BA84-65ED6F6C9EE5}" type="pres">
      <dgm:prSet presAssocID="{76098F9D-9864-49F4-9132-971AA2BFE4BB}" presName="parentLin" presStyleCnt="0"/>
      <dgm:spPr/>
    </dgm:pt>
    <dgm:pt modelId="{7EBBA044-3FEA-4165-9FD6-4465AF86D067}" type="pres">
      <dgm:prSet presAssocID="{76098F9D-9864-49F4-9132-971AA2BFE4B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56475DA-E83E-4F08-97AD-70DF0E68357B}" type="pres">
      <dgm:prSet presAssocID="{76098F9D-9864-49F4-9132-971AA2BFE4B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1F73DB-A2CD-4727-844F-46EAD9CF63E8}" type="pres">
      <dgm:prSet presAssocID="{76098F9D-9864-49F4-9132-971AA2BFE4BB}" presName="negativeSpace" presStyleCnt="0"/>
      <dgm:spPr/>
    </dgm:pt>
    <dgm:pt modelId="{074ECD68-E40F-47EB-B007-22FA4FA02BDD}" type="pres">
      <dgm:prSet presAssocID="{76098F9D-9864-49F4-9132-971AA2BFE4BB}" presName="childText" presStyleLbl="conFgAcc1" presStyleIdx="1" presStyleCnt="3">
        <dgm:presLayoutVars>
          <dgm:bulletEnabled val="1"/>
        </dgm:presLayoutVars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</dgm:pt>
    <dgm:pt modelId="{2ADC9DAC-5ECA-4042-8AB2-8BB808C769CC}" type="pres">
      <dgm:prSet presAssocID="{4BB05C6C-412D-4160-8F7A-BC024D4A028F}" presName="spaceBetweenRectangles" presStyleCnt="0"/>
      <dgm:spPr/>
    </dgm:pt>
    <dgm:pt modelId="{E5B08F31-3C80-44BA-BFBD-C5853BA01A38}" type="pres">
      <dgm:prSet presAssocID="{52ACC145-07EA-44BE-AA62-3DA286A0372B}" presName="parentLin" presStyleCnt="0"/>
      <dgm:spPr/>
    </dgm:pt>
    <dgm:pt modelId="{44A463AD-8046-41AE-BB2B-A1B0830D8056}" type="pres">
      <dgm:prSet presAssocID="{52ACC145-07EA-44BE-AA62-3DA286A0372B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A6CE5251-6909-43C7-A70A-87284EC07447}" type="pres">
      <dgm:prSet presAssocID="{52ACC145-07EA-44BE-AA62-3DA286A0372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566AF7-94E3-4D03-8736-2A6FC84CD8F0}" type="pres">
      <dgm:prSet presAssocID="{52ACC145-07EA-44BE-AA62-3DA286A0372B}" presName="negativeSpace" presStyleCnt="0"/>
      <dgm:spPr/>
    </dgm:pt>
    <dgm:pt modelId="{00CDD857-7C21-486B-A119-4220412BD23A}" type="pres">
      <dgm:prSet presAssocID="{52ACC145-07EA-44BE-AA62-3DA286A0372B}" presName="childText" presStyleLbl="conFgAcc1" presStyleIdx="2" presStyleCnt="3">
        <dgm:presLayoutVars>
          <dgm:bulletEnabled val="1"/>
        </dgm:presLayoutVars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</dgm:pt>
  </dgm:ptLst>
  <dgm:cxnLst>
    <dgm:cxn modelId="{8C8784C7-1A9C-4525-93A9-F0CAE1AA2581}" srcId="{08ECD396-A90B-4AFA-BE6E-2901CBE8F322}" destId="{E3935977-F481-415C-AC79-F723A6BEAD19}" srcOrd="0" destOrd="0" parTransId="{F6B396A8-03DF-44AB-B722-CA0E3C016F37}" sibTransId="{04776C37-07A3-4059-B724-7405F30DDCE7}"/>
    <dgm:cxn modelId="{5BC107BE-04DC-4567-9895-B7B03DD3AFD3}" srcId="{08ECD396-A90B-4AFA-BE6E-2901CBE8F322}" destId="{76098F9D-9864-49F4-9132-971AA2BFE4BB}" srcOrd="1" destOrd="0" parTransId="{B557EBA8-2438-4E70-9753-8D5BCD2F6F99}" sibTransId="{4BB05C6C-412D-4160-8F7A-BC024D4A028F}"/>
    <dgm:cxn modelId="{697953BE-3F49-4139-B879-B5392BDECCA0}" type="presOf" srcId="{76098F9D-9864-49F4-9132-971AA2BFE4BB}" destId="{7EBBA044-3FEA-4165-9FD6-4465AF86D067}" srcOrd="0" destOrd="0" presId="urn:microsoft.com/office/officeart/2005/8/layout/list1"/>
    <dgm:cxn modelId="{DC15D93C-0E9C-49C1-A342-713C791CB3F1}" type="presOf" srcId="{52ACC145-07EA-44BE-AA62-3DA286A0372B}" destId="{A6CE5251-6909-43C7-A70A-87284EC07447}" srcOrd="1" destOrd="0" presId="urn:microsoft.com/office/officeart/2005/8/layout/list1"/>
    <dgm:cxn modelId="{D43394D3-1EAC-47FE-9704-D21278F47706}" type="presOf" srcId="{08ECD396-A90B-4AFA-BE6E-2901CBE8F322}" destId="{6A502459-CD56-467A-AD08-B83915BD0B6A}" srcOrd="0" destOrd="0" presId="urn:microsoft.com/office/officeart/2005/8/layout/list1"/>
    <dgm:cxn modelId="{0E6F3356-9737-4779-A14E-79F06EBBD8EC}" type="presOf" srcId="{E3935977-F481-415C-AC79-F723A6BEAD19}" destId="{4D843B39-8E27-43DF-8FDB-8EAFC9A8EDBB}" srcOrd="1" destOrd="0" presId="urn:microsoft.com/office/officeart/2005/8/layout/list1"/>
    <dgm:cxn modelId="{5B645223-72AA-4B4E-A443-FDA17A22DF98}" type="presOf" srcId="{76098F9D-9864-49F4-9132-971AA2BFE4BB}" destId="{756475DA-E83E-4F08-97AD-70DF0E68357B}" srcOrd="1" destOrd="0" presId="urn:microsoft.com/office/officeart/2005/8/layout/list1"/>
    <dgm:cxn modelId="{56C23627-0324-4822-8DAE-E537BC08D759}" type="presOf" srcId="{52ACC145-07EA-44BE-AA62-3DA286A0372B}" destId="{44A463AD-8046-41AE-BB2B-A1B0830D8056}" srcOrd="0" destOrd="0" presId="urn:microsoft.com/office/officeart/2005/8/layout/list1"/>
    <dgm:cxn modelId="{795DC79A-4A7A-4242-AAFB-B86EF7827EBF}" srcId="{08ECD396-A90B-4AFA-BE6E-2901CBE8F322}" destId="{52ACC145-07EA-44BE-AA62-3DA286A0372B}" srcOrd="2" destOrd="0" parTransId="{E26DE2AD-38DC-4187-9001-4EA4912D0231}" sibTransId="{BD69D869-3846-4CDC-88D6-20D4C2BA8BFE}"/>
    <dgm:cxn modelId="{543FEEE5-F0E3-4B89-AF83-70EA432D5784}" type="presOf" srcId="{E3935977-F481-415C-AC79-F723A6BEAD19}" destId="{437CAE60-57CD-4B6B-8406-5FD76C27CE2B}" srcOrd="0" destOrd="0" presId="urn:microsoft.com/office/officeart/2005/8/layout/list1"/>
    <dgm:cxn modelId="{9A86BD02-2DF0-4A7F-942D-5FF2F82BE93C}" type="presParOf" srcId="{6A502459-CD56-467A-AD08-B83915BD0B6A}" destId="{70C6AFEE-9A48-4E48-9DEE-0040F6A99AAB}" srcOrd="0" destOrd="0" presId="urn:microsoft.com/office/officeart/2005/8/layout/list1"/>
    <dgm:cxn modelId="{E5FB5EA7-17ED-47B9-93E7-A6BEAFF91C04}" type="presParOf" srcId="{70C6AFEE-9A48-4E48-9DEE-0040F6A99AAB}" destId="{437CAE60-57CD-4B6B-8406-5FD76C27CE2B}" srcOrd="0" destOrd="0" presId="urn:microsoft.com/office/officeart/2005/8/layout/list1"/>
    <dgm:cxn modelId="{7BFAD01A-20B7-4EDB-864C-9F85FE4B3FBB}" type="presParOf" srcId="{70C6AFEE-9A48-4E48-9DEE-0040F6A99AAB}" destId="{4D843B39-8E27-43DF-8FDB-8EAFC9A8EDBB}" srcOrd="1" destOrd="0" presId="urn:microsoft.com/office/officeart/2005/8/layout/list1"/>
    <dgm:cxn modelId="{267A6BD6-052E-412F-810E-186E51B6F77C}" type="presParOf" srcId="{6A502459-CD56-467A-AD08-B83915BD0B6A}" destId="{C56C75BC-88AE-4C8A-A059-8A8E02D87CEC}" srcOrd="1" destOrd="0" presId="urn:microsoft.com/office/officeart/2005/8/layout/list1"/>
    <dgm:cxn modelId="{4B398D54-BD0B-4CB6-9408-94F56F4071A9}" type="presParOf" srcId="{6A502459-CD56-467A-AD08-B83915BD0B6A}" destId="{D961A0DD-445D-4322-A108-AD8F6A32E2C4}" srcOrd="2" destOrd="0" presId="urn:microsoft.com/office/officeart/2005/8/layout/list1"/>
    <dgm:cxn modelId="{A4B795FD-1831-4CFE-AA9A-6AAE284D7B3A}" type="presParOf" srcId="{6A502459-CD56-467A-AD08-B83915BD0B6A}" destId="{8D43936B-5C41-463A-8099-020CC118240A}" srcOrd="3" destOrd="0" presId="urn:microsoft.com/office/officeart/2005/8/layout/list1"/>
    <dgm:cxn modelId="{9F86197B-740A-44CD-960F-120C44C9BDD0}" type="presParOf" srcId="{6A502459-CD56-467A-AD08-B83915BD0B6A}" destId="{BA2CF5EA-10E7-4580-BA84-65ED6F6C9EE5}" srcOrd="4" destOrd="0" presId="urn:microsoft.com/office/officeart/2005/8/layout/list1"/>
    <dgm:cxn modelId="{C32C3B49-66DA-4B06-BB37-6D57732A5CE0}" type="presParOf" srcId="{BA2CF5EA-10E7-4580-BA84-65ED6F6C9EE5}" destId="{7EBBA044-3FEA-4165-9FD6-4465AF86D067}" srcOrd="0" destOrd="0" presId="urn:microsoft.com/office/officeart/2005/8/layout/list1"/>
    <dgm:cxn modelId="{7C0F3856-0A0C-4EB2-AB16-BCB439A94FC8}" type="presParOf" srcId="{BA2CF5EA-10E7-4580-BA84-65ED6F6C9EE5}" destId="{756475DA-E83E-4F08-97AD-70DF0E68357B}" srcOrd="1" destOrd="0" presId="urn:microsoft.com/office/officeart/2005/8/layout/list1"/>
    <dgm:cxn modelId="{9041C318-C008-4EA5-BC46-00B5219C44BF}" type="presParOf" srcId="{6A502459-CD56-467A-AD08-B83915BD0B6A}" destId="{701F73DB-A2CD-4727-844F-46EAD9CF63E8}" srcOrd="5" destOrd="0" presId="urn:microsoft.com/office/officeart/2005/8/layout/list1"/>
    <dgm:cxn modelId="{8F46E79F-2EB6-4AA4-9E88-CDFAC8E15D90}" type="presParOf" srcId="{6A502459-CD56-467A-AD08-B83915BD0B6A}" destId="{074ECD68-E40F-47EB-B007-22FA4FA02BDD}" srcOrd="6" destOrd="0" presId="urn:microsoft.com/office/officeart/2005/8/layout/list1"/>
    <dgm:cxn modelId="{C776C517-AE9C-4293-8336-EF0A04AEDAC7}" type="presParOf" srcId="{6A502459-CD56-467A-AD08-B83915BD0B6A}" destId="{2ADC9DAC-5ECA-4042-8AB2-8BB808C769CC}" srcOrd="7" destOrd="0" presId="urn:microsoft.com/office/officeart/2005/8/layout/list1"/>
    <dgm:cxn modelId="{4EF96DBF-8C4B-4B5D-8D91-CA30A3A02E22}" type="presParOf" srcId="{6A502459-CD56-467A-AD08-B83915BD0B6A}" destId="{E5B08F31-3C80-44BA-BFBD-C5853BA01A38}" srcOrd="8" destOrd="0" presId="urn:microsoft.com/office/officeart/2005/8/layout/list1"/>
    <dgm:cxn modelId="{8EFC4922-907F-4F89-8642-DEFB27A1F4C7}" type="presParOf" srcId="{E5B08F31-3C80-44BA-BFBD-C5853BA01A38}" destId="{44A463AD-8046-41AE-BB2B-A1B0830D8056}" srcOrd="0" destOrd="0" presId="urn:microsoft.com/office/officeart/2005/8/layout/list1"/>
    <dgm:cxn modelId="{1CD9EA29-6FC0-4B91-A2D4-CD876672AFC9}" type="presParOf" srcId="{E5B08F31-3C80-44BA-BFBD-C5853BA01A38}" destId="{A6CE5251-6909-43C7-A70A-87284EC07447}" srcOrd="1" destOrd="0" presId="urn:microsoft.com/office/officeart/2005/8/layout/list1"/>
    <dgm:cxn modelId="{E4804D3E-9386-4A0B-82C9-0B206E087D02}" type="presParOf" srcId="{6A502459-CD56-467A-AD08-B83915BD0B6A}" destId="{A1566AF7-94E3-4D03-8736-2A6FC84CD8F0}" srcOrd="9" destOrd="0" presId="urn:microsoft.com/office/officeart/2005/8/layout/list1"/>
    <dgm:cxn modelId="{7550D509-1A6C-462E-B87D-786886547B36}" type="presParOf" srcId="{6A502459-CD56-467A-AD08-B83915BD0B6A}" destId="{00CDD857-7C21-486B-A119-4220412BD23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ECD396-A90B-4AFA-BE6E-2901CBE8F32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935977-F481-415C-AC79-F723A6BEAD19}">
      <dgm:prSet phldrT="[Text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Usability</a:t>
          </a:r>
        </a:p>
      </dgm:t>
    </dgm:pt>
    <dgm:pt modelId="{F6B396A8-03DF-44AB-B722-CA0E3C016F37}" type="parTrans" cxnId="{8C8784C7-1A9C-4525-93A9-F0CAE1AA2581}">
      <dgm:prSet/>
      <dgm:spPr/>
      <dgm:t>
        <a:bodyPr/>
        <a:lstStyle/>
        <a:p>
          <a:endParaRPr lang="en-US"/>
        </a:p>
      </dgm:t>
    </dgm:pt>
    <dgm:pt modelId="{04776C37-07A3-4059-B724-7405F30DDCE7}" type="sibTrans" cxnId="{8C8784C7-1A9C-4525-93A9-F0CAE1AA2581}">
      <dgm:prSet/>
      <dgm:spPr/>
      <dgm:t>
        <a:bodyPr/>
        <a:lstStyle/>
        <a:p>
          <a:endParaRPr lang="en-US"/>
        </a:p>
      </dgm:t>
    </dgm:pt>
    <dgm:pt modelId="{76098F9D-9864-49F4-9132-971AA2BFE4BB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Formal Security</a:t>
          </a:r>
          <a:endParaRPr lang="en-US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57EBA8-2438-4E70-9753-8D5BCD2F6F99}" type="parTrans" cxnId="{5BC107BE-04DC-4567-9895-B7B03DD3AFD3}">
      <dgm:prSet/>
      <dgm:spPr/>
      <dgm:t>
        <a:bodyPr/>
        <a:lstStyle/>
        <a:p>
          <a:endParaRPr lang="en-US"/>
        </a:p>
      </dgm:t>
    </dgm:pt>
    <dgm:pt modelId="{4BB05C6C-412D-4160-8F7A-BC024D4A028F}" type="sibTrans" cxnId="{5BC107BE-04DC-4567-9895-B7B03DD3AFD3}">
      <dgm:prSet/>
      <dgm:spPr/>
      <dgm:t>
        <a:bodyPr/>
        <a:lstStyle/>
        <a:p>
          <a:endParaRPr lang="en-US"/>
        </a:p>
      </dgm:t>
    </dgm:pt>
    <dgm:pt modelId="{52ACC145-07EA-44BE-AA62-3DA286A0372B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Efficiency</a:t>
          </a:r>
          <a:endParaRPr lang="en-US" dirty="0">
            <a:solidFill>
              <a:schemeClr val="bg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6DE2AD-38DC-4187-9001-4EA4912D0231}" type="parTrans" cxnId="{795DC79A-4A7A-4242-AAFB-B86EF7827EBF}">
      <dgm:prSet/>
      <dgm:spPr/>
      <dgm:t>
        <a:bodyPr/>
        <a:lstStyle/>
        <a:p>
          <a:endParaRPr lang="en-US"/>
        </a:p>
      </dgm:t>
    </dgm:pt>
    <dgm:pt modelId="{BD69D869-3846-4CDC-88D6-20D4C2BA8BFE}" type="sibTrans" cxnId="{795DC79A-4A7A-4242-AAFB-B86EF7827EBF}">
      <dgm:prSet/>
      <dgm:spPr/>
      <dgm:t>
        <a:bodyPr/>
        <a:lstStyle/>
        <a:p>
          <a:endParaRPr lang="en-US"/>
        </a:p>
      </dgm:t>
    </dgm:pt>
    <dgm:pt modelId="{6A502459-CD56-467A-AD08-B83915BD0B6A}" type="pres">
      <dgm:prSet presAssocID="{08ECD396-A90B-4AFA-BE6E-2901CBE8F32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C6AFEE-9A48-4E48-9DEE-0040F6A99AAB}" type="pres">
      <dgm:prSet presAssocID="{E3935977-F481-415C-AC79-F723A6BEAD19}" presName="parentLin" presStyleCnt="0"/>
      <dgm:spPr/>
    </dgm:pt>
    <dgm:pt modelId="{437CAE60-57CD-4B6B-8406-5FD76C27CE2B}" type="pres">
      <dgm:prSet presAssocID="{E3935977-F481-415C-AC79-F723A6BEAD1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4D843B39-8E27-43DF-8FDB-8EAFC9A8EDBB}" type="pres">
      <dgm:prSet presAssocID="{E3935977-F481-415C-AC79-F723A6BEAD1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6C75BC-88AE-4C8A-A059-8A8E02D87CEC}" type="pres">
      <dgm:prSet presAssocID="{E3935977-F481-415C-AC79-F723A6BEAD19}" presName="negativeSpace" presStyleCnt="0"/>
      <dgm:spPr/>
    </dgm:pt>
    <dgm:pt modelId="{D961A0DD-445D-4322-A108-AD8F6A32E2C4}" type="pres">
      <dgm:prSet presAssocID="{E3935977-F481-415C-AC79-F723A6BEAD19}" presName="childText" presStyleLbl="conFgAcc1" presStyleIdx="0" presStyleCnt="3">
        <dgm:presLayoutVars>
          <dgm:bulletEnabled val="1"/>
        </dgm:presLayoutVars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8D43936B-5C41-463A-8099-020CC118240A}" type="pres">
      <dgm:prSet presAssocID="{04776C37-07A3-4059-B724-7405F30DDCE7}" presName="spaceBetweenRectangles" presStyleCnt="0"/>
      <dgm:spPr/>
    </dgm:pt>
    <dgm:pt modelId="{BA2CF5EA-10E7-4580-BA84-65ED6F6C9EE5}" type="pres">
      <dgm:prSet presAssocID="{76098F9D-9864-49F4-9132-971AA2BFE4BB}" presName="parentLin" presStyleCnt="0"/>
      <dgm:spPr/>
    </dgm:pt>
    <dgm:pt modelId="{7EBBA044-3FEA-4165-9FD6-4465AF86D067}" type="pres">
      <dgm:prSet presAssocID="{76098F9D-9864-49F4-9132-971AA2BFE4B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56475DA-E83E-4F08-97AD-70DF0E68357B}" type="pres">
      <dgm:prSet presAssocID="{76098F9D-9864-49F4-9132-971AA2BFE4B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1F73DB-A2CD-4727-844F-46EAD9CF63E8}" type="pres">
      <dgm:prSet presAssocID="{76098F9D-9864-49F4-9132-971AA2BFE4BB}" presName="negativeSpace" presStyleCnt="0"/>
      <dgm:spPr/>
    </dgm:pt>
    <dgm:pt modelId="{074ECD68-E40F-47EB-B007-22FA4FA02BDD}" type="pres">
      <dgm:prSet presAssocID="{76098F9D-9864-49F4-9132-971AA2BFE4BB}" presName="childText" presStyleLbl="conFgAcc1" presStyleIdx="1" presStyleCnt="3">
        <dgm:presLayoutVars>
          <dgm:bulletEnabled val="1"/>
        </dgm:presLayoutVars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2ADC9DAC-5ECA-4042-8AB2-8BB808C769CC}" type="pres">
      <dgm:prSet presAssocID="{4BB05C6C-412D-4160-8F7A-BC024D4A028F}" presName="spaceBetweenRectangles" presStyleCnt="0"/>
      <dgm:spPr/>
    </dgm:pt>
    <dgm:pt modelId="{E5B08F31-3C80-44BA-BFBD-C5853BA01A38}" type="pres">
      <dgm:prSet presAssocID="{52ACC145-07EA-44BE-AA62-3DA286A0372B}" presName="parentLin" presStyleCnt="0"/>
      <dgm:spPr/>
    </dgm:pt>
    <dgm:pt modelId="{44A463AD-8046-41AE-BB2B-A1B0830D8056}" type="pres">
      <dgm:prSet presAssocID="{52ACC145-07EA-44BE-AA62-3DA286A0372B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A6CE5251-6909-43C7-A70A-87284EC07447}" type="pres">
      <dgm:prSet presAssocID="{52ACC145-07EA-44BE-AA62-3DA286A0372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566AF7-94E3-4D03-8736-2A6FC84CD8F0}" type="pres">
      <dgm:prSet presAssocID="{52ACC145-07EA-44BE-AA62-3DA286A0372B}" presName="negativeSpace" presStyleCnt="0"/>
      <dgm:spPr/>
    </dgm:pt>
    <dgm:pt modelId="{00CDD857-7C21-486B-A119-4220412BD23A}" type="pres">
      <dgm:prSet presAssocID="{52ACC145-07EA-44BE-AA62-3DA286A0372B}" presName="childText" presStyleLbl="conFgAcc1" presStyleIdx="2" presStyleCnt="3">
        <dgm:presLayoutVars>
          <dgm:bulletEnabled val="1"/>
        </dgm:presLayoutVars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</dgm:pt>
  </dgm:ptLst>
  <dgm:cxnLst>
    <dgm:cxn modelId="{8C8784C7-1A9C-4525-93A9-F0CAE1AA2581}" srcId="{08ECD396-A90B-4AFA-BE6E-2901CBE8F322}" destId="{E3935977-F481-415C-AC79-F723A6BEAD19}" srcOrd="0" destOrd="0" parTransId="{F6B396A8-03DF-44AB-B722-CA0E3C016F37}" sibTransId="{04776C37-07A3-4059-B724-7405F30DDCE7}"/>
    <dgm:cxn modelId="{77BBC62B-C6F2-4795-9123-E33DA30F0284}" type="presOf" srcId="{76098F9D-9864-49F4-9132-971AA2BFE4BB}" destId="{756475DA-E83E-4F08-97AD-70DF0E68357B}" srcOrd="1" destOrd="0" presId="urn:microsoft.com/office/officeart/2005/8/layout/list1"/>
    <dgm:cxn modelId="{171CD64A-1754-4AAF-8003-EF2CE9D314F5}" type="presOf" srcId="{08ECD396-A90B-4AFA-BE6E-2901CBE8F322}" destId="{6A502459-CD56-467A-AD08-B83915BD0B6A}" srcOrd="0" destOrd="0" presId="urn:microsoft.com/office/officeart/2005/8/layout/list1"/>
    <dgm:cxn modelId="{5BC107BE-04DC-4567-9895-B7B03DD3AFD3}" srcId="{08ECD396-A90B-4AFA-BE6E-2901CBE8F322}" destId="{76098F9D-9864-49F4-9132-971AA2BFE4BB}" srcOrd="1" destOrd="0" parTransId="{B557EBA8-2438-4E70-9753-8D5BCD2F6F99}" sibTransId="{4BB05C6C-412D-4160-8F7A-BC024D4A028F}"/>
    <dgm:cxn modelId="{4F0D0627-0B83-41C8-9297-B025F462E339}" type="presOf" srcId="{52ACC145-07EA-44BE-AA62-3DA286A0372B}" destId="{44A463AD-8046-41AE-BB2B-A1B0830D8056}" srcOrd="0" destOrd="0" presId="urn:microsoft.com/office/officeart/2005/8/layout/list1"/>
    <dgm:cxn modelId="{795DC79A-4A7A-4242-AAFB-B86EF7827EBF}" srcId="{08ECD396-A90B-4AFA-BE6E-2901CBE8F322}" destId="{52ACC145-07EA-44BE-AA62-3DA286A0372B}" srcOrd="2" destOrd="0" parTransId="{E26DE2AD-38DC-4187-9001-4EA4912D0231}" sibTransId="{BD69D869-3846-4CDC-88D6-20D4C2BA8BFE}"/>
    <dgm:cxn modelId="{99A1E928-F70E-4BBF-8009-9B68C350FC23}" type="presOf" srcId="{52ACC145-07EA-44BE-AA62-3DA286A0372B}" destId="{A6CE5251-6909-43C7-A70A-87284EC07447}" srcOrd="1" destOrd="0" presId="urn:microsoft.com/office/officeart/2005/8/layout/list1"/>
    <dgm:cxn modelId="{F15FACC8-C4FF-4162-83FA-1FCA722F6F9D}" type="presOf" srcId="{76098F9D-9864-49F4-9132-971AA2BFE4BB}" destId="{7EBBA044-3FEA-4165-9FD6-4465AF86D067}" srcOrd="0" destOrd="0" presId="urn:microsoft.com/office/officeart/2005/8/layout/list1"/>
    <dgm:cxn modelId="{19FB8965-A2C9-4D7B-8F3A-AA81B9290A38}" type="presOf" srcId="{E3935977-F481-415C-AC79-F723A6BEAD19}" destId="{437CAE60-57CD-4B6B-8406-5FD76C27CE2B}" srcOrd="0" destOrd="0" presId="urn:microsoft.com/office/officeart/2005/8/layout/list1"/>
    <dgm:cxn modelId="{1E12A63A-230B-4F0F-95C0-A4C338EC22C1}" type="presOf" srcId="{E3935977-F481-415C-AC79-F723A6BEAD19}" destId="{4D843B39-8E27-43DF-8FDB-8EAFC9A8EDBB}" srcOrd="1" destOrd="0" presId="urn:microsoft.com/office/officeart/2005/8/layout/list1"/>
    <dgm:cxn modelId="{54E8369A-F26E-4FA2-B943-EE4F5CD74F0A}" type="presParOf" srcId="{6A502459-CD56-467A-AD08-B83915BD0B6A}" destId="{70C6AFEE-9A48-4E48-9DEE-0040F6A99AAB}" srcOrd="0" destOrd="0" presId="urn:microsoft.com/office/officeart/2005/8/layout/list1"/>
    <dgm:cxn modelId="{C0C596CB-2208-4D1E-90AF-A6E1CFF6A319}" type="presParOf" srcId="{70C6AFEE-9A48-4E48-9DEE-0040F6A99AAB}" destId="{437CAE60-57CD-4B6B-8406-5FD76C27CE2B}" srcOrd="0" destOrd="0" presId="urn:microsoft.com/office/officeart/2005/8/layout/list1"/>
    <dgm:cxn modelId="{DB888E10-C98B-4220-8432-66BEDE8E2D74}" type="presParOf" srcId="{70C6AFEE-9A48-4E48-9DEE-0040F6A99AAB}" destId="{4D843B39-8E27-43DF-8FDB-8EAFC9A8EDBB}" srcOrd="1" destOrd="0" presId="urn:microsoft.com/office/officeart/2005/8/layout/list1"/>
    <dgm:cxn modelId="{81ABD9A2-2EC1-4B2E-81F2-FB90EE7C08F5}" type="presParOf" srcId="{6A502459-CD56-467A-AD08-B83915BD0B6A}" destId="{C56C75BC-88AE-4C8A-A059-8A8E02D87CEC}" srcOrd="1" destOrd="0" presId="urn:microsoft.com/office/officeart/2005/8/layout/list1"/>
    <dgm:cxn modelId="{86106EDD-7B3A-47BB-8B9D-624E9E26F41C}" type="presParOf" srcId="{6A502459-CD56-467A-AD08-B83915BD0B6A}" destId="{D961A0DD-445D-4322-A108-AD8F6A32E2C4}" srcOrd="2" destOrd="0" presId="urn:microsoft.com/office/officeart/2005/8/layout/list1"/>
    <dgm:cxn modelId="{E977416B-76B2-4197-8A85-FC3659B2F6F1}" type="presParOf" srcId="{6A502459-CD56-467A-AD08-B83915BD0B6A}" destId="{8D43936B-5C41-463A-8099-020CC118240A}" srcOrd="3" destOrd="0" presId="urn:microsoft.com/office/officeart/2005/8/layout/list1"/>
    <dgm:cxn modelId="{1710639C-9F67-4CE6-A915-1652809B7BD7}" type="presParOf" srcId="{6A502459-CD56-467A-AD08-B83915BD0B6A}" destId="{BA2CF5EA-10E7-4580-BA84-65ED6F6C9EE5}" srcOrd="4" destOrd="0" presId="urn:microsoft.com/office/officeart/2005/8/layout/list1"/>
    <dgm:cxn modelId="{F468A8B7-1EB3-48F0-B2DC-A95321141A34}" type="presParOf" srcId="{BA2CF5EA-10E7-4580-BA84-65ED6F6C9EE5}" destId="{7EBBA044-3FEA-4165-9FD6-4465AF86D067}" srcOrd="0" destOrd="0" presId="urn:microsoft.com/office/officeart/2005/8/layout/list1"/>
    <dgm:cxn modelId="{F92E1CDA-B0BD-4213-A0C5-FA10D7C2B074}" type="presParOf" srcId="{BA2CF5EA-10E7-4580-BA84-65ED6F6C9EE5}" destId="{756475DA-E83E-4F08-97AD-70DF0E68357B}" srcOrd="1" destOrd="0" presId="urn:microsoft.com/office/officeart/2005/8/layout/list1"/>
    <dgm:cxn modelId="{3656417B-E074-4A84-96B7-38A3EC77FF87}" type="presParOf" srcId="{6A502459-CD56-467A-AD08-B83915BD0B6A}" destId="{701F73DB-A2CD-4727-844F-46EAD9CF63E8}" srcOrd="5" destOrd="0" presId="urn:microsoft.com/office/officeart/2005/8/layout/list1"/>
    <dgm:cxn modelId="{0CA3A99A-7B1A-4D81-AED9-40FDF5DB6F3A}" type="presParOf" srcId="{6A502459-CD56-467A-AD08-B83915BD0B6A}" destId="{074ECD68-E40F-47EB-B007-22FA4FA02BDD}" srcOrd="6" destOrd="0" presId="urn:microsoft.com/office/officeart/2005/8/layout/list1"/>
    <dgm:cxn modelId="{E3279712-9B4D-4343-8635-B2BB3F1912D1}" type="presParOf" srcId="{6A502459-CD56-467A-AD08-B83915BD0B6A}" destId="{2ADC9DAC-5ECA-4042-8AB2-8BB808C769CC}" srcOrd="7" destOrd="0" presId="urn:microsoft.com/office/officeart/2005/8/layout/list1"/>
    <dgm:cxn modelId="{381A4994-8A73-4146-965A-BD2A4E85757C}" type="presParOf" srcId="{6A502459-CD56-467A-AD08-B83915BD0B6A}" destId="{E5B08F31-3C80-44BA-BFBD-C5853BA01A38}" srcOrd="8" destOrd="0" presId="urn:microsoft.com/office/officeart/2005/8/layout/list1"/>
    <dgm:cxn modelId="{45F786A2-C2B0-4C52-B8DE-0E1DE711BAEA}" type="presParOf" srcId="{E5B08F31-3C80-44BA-BFBD-C5853BA01A38}" destId="{44A463AD-8046-41AE-BB2B-A1B0830D8056}" srcOrd="0" destOrd="0" presId="urn:microsoft.com/office/officeart/2005/8/layout/list1"/>
    <dgm:cxn modelId="{A14F56FF-F950-4EE5-B014-442B5B4EDAA2}" type="presParOf" srcId="{E5B08F31-3C80-44BA-BFBD-C5853BA01A38}" destId="{A6CE5251-6909-43C7-A70A-87284EC07447}" srcOrd="1" destOrd="0" presId="urn:microsoft.com/office/officeart/2005/8/layout/list1"/>
    <dgm:cxn modelId="{BFF3DB8D-2350-4EFA-9C48-763C30B0F181}" type="presParOf" srcId="{6A502459-CD56-467A-AD08-B83915BD0B6A}" destId="{A1566AF7-94E3-4D03-8736-2A6FC84CD8F0}" srcOrd="9" destOrd="0" presId="urn:microsoft.com/office/officeart/2005/8/layout/list1"/>
    <dgm:cxn modelId="{AEBEAA8C-2334-4F81-9F47-0287EB46E939}" type="presParOf" srcId="{6A502459-CD56-467A-AD08-B83915BD0B6A}" destId="{00CDD857-7C21-486B-A119-4220412BD23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ECD396-A90B-4AFA-BE6E-2901CBE8F32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935977-F481-415C-AC79-F723A6BEAD19}">
      <dgm:prSet phldrT="[Text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Usability</a:t>
          </a:r>
        </a:p>
      </dgm:t>
    </dgm:pt>
    <dgm:pt modelId="{F6B396A8-03DF-44AB-B722-CA0E3C016F37}" type="parTrans" cxnId="{8C8784C7-1A9C-4525-93A9-F0CAE1AA2581}">
      <dgm:prSet/>
      <dgm:spPr/>
      <dgm:t>
        <a:bodyPr/>
        <a:lstStyle/>
        <a:p>
          <a:endParaRPr lang="en-US"/>
        </a:p>
      </dgm:t>
    </dgm:pt>
    <dgm:pt modelId="{04776C37-07A3-4059-B724-7405F30DDCE7}" type="sibTrans" cxnId="{8C8784C7-1A9C-4525-93A9-F0CAE1AA2581}">
      <dgm:prSet/>
      <dgm:spPr/>
      <dgm:t>
        <a:bodyPr/>
        <a:lstStyle/>
        <a:p>
          <a:endParaRPr lang="en-US"/>
        </a:p>
      </dgm:t>
    </dgm:pt>
    <dgm:pt modelId="{76098F9D-9864-49F4-9132-971AA2BFE4BB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Formal Security</a:t>
          </a:r>
          <a:endParaRPr lang="en-US" dirty="0">
            <a:solidFill>
              <a:schemeClr val="bg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57EBA8-2438-4E70-9753-8D5BCD2F6F99}" type="parTrans" cxnId="{5BC107BE-04DC-4567-9895-B7B03DD3AFD3}">
      <dgm:prSet/>
      <dgm:spPr/>
      <dgm:t>
        <a:bodyPr/>
        <a:lstStyle/>
        <a:p>
          <a:endParaRPr lang="en-US"/>
        </a:p>
      </dgm:t>
    </dgm:pt>
    <dgm:pt modelId="{4BB05C6C-412D-4160-8F7A-BC024D4A028F}" type="sibTrans" cxnId="{5BC107BE-04DC-4567-9895-B7B03DD3AFD3}">
      <dgm:prSet/>
      <dgm:spPr/>
      <dgm:t>
        <a:bodyPr/>
        <a:lstStyle/>
        <a:p>
          <a:endParaRPr lang="en-US"/>
        </a:p>
      </dgm:t>
    </dgm:pt>
    <dgm:pt modelId="{52ACC145-07EA-44BE-AA62-3DA286A0372B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Efficiency</a:t>
          </a:r>
          <a:endParaRPr lang="en-US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6DE2AD-38DC-4187-9001-4EA4912D0231}" type="parTrans" cxnId="{795DC79A-4A7A-4242-AAFB-B86EF7827EBF}">
      <dgm:prSet/>
      <dgm:spPr/>
      <dgm:t>
        <a:bodyPr/>
        <a:lstStyle/>
        <a:p>
          <a:endParaRPr lang="en-US"/>
        </a:p>
      </dgm:t>
    </dgm:pt>
    <dgm:pt modelId="{BD69D869-3846-4CDC-88D6-20D4C2BA8BFE}" type="sibTrans" cxnId="{795DC79A-4A7A-4242-AAFB-B86EF7827EBF}">
      <dgm:prSet/>
      <dgm:spPr/>
      <dgm:t>
        <a:bodyPr/>
        <a:lstStyle/>
        <a:p>
          <a:endParaRPr lang="en-US"/>
        </a:p>
      </dgm:t>
    </dgm:pt>
    <dgm:pt modelId="{6A502459-CD56-467A-AD08-B83915BD0B6A}" type="pres">
      <dgm:prSet presAssocID="{08ECD396-A90B-4AFA-BE6E-2901CBE8F32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C6AFEE-9A48-4E48-9DEE-0040F6A99AAB}" type="pres">
      <dgm:prSet presAssocID="{E3935977-F481-415C-AC79-F723A6BEAD19}" presName="parentLin" presStyleCnt="0"/>
      <dgm:spPr/>
    </dgm:pt>
    <dgm:pt modelId="{437CAE60-57CD-4B6B-8406-5FD76C27CE2B}" type="pres">
      <dgm:prSet presAssocID="{E3935977-F481-415C-AC79-F723A6BEAD1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4D843B39-8E27-43DF-8FDB-8EAFC9A8EDBB}" type="pres">
      <dgm:prSet presAssocID="{E3935977-F481-415C-AC79-F723A6BEAD1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6C75BC-88AE-4C8A-A059-8A8E02D87CEC}" type="pres">
      <dgm:prSet presAssocID="{E3935977-F481-415C-AC79-F723A6BEAD19}" presName="negativeSpace" presStyleCnt="0"/>
      <dgm:spPr/>
    </dgm:pt>
    <dgm:pt modelId="{D961A0DD-445D-4322-A108-AD8F6A32E2C4}" type="pres">
      <dgm:prSet presAssocID="{E3935977-F481-415C-AC79-F723A6BEAD19}" presName="childText" presStyleLbl="conFgAcc1" presStyleIdx="0" presStyleCnt="3">
        <dgm:presLayoutVars>
          <dgm:bulletEnabled val="1"/>
        </dgm:presLayoutVars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8D43936B-5C41-463A-8099-020CC118240A}" type="pres">
      <dgm:prSet presAssocID="{04776C37-07A3-4059-B724-7405F30DDCE7}" presName="spaceBetweenRectangles" presStyleCnt="0"/>
      <dgm:spPr/>
    </dgm:pt>
    <dgm:pt modelId="{BA2CF5EA-10E7-4580-BA84-65ED6F6C9EE5}" type="pres">
      <dgm:prSet presAssocID="{76098F9D-9864-49F4-9132-971AA2BFE4BB}" presName="parentLin" presStyleCnt="0"/>
      <dgm:spPr/>
    </dgm:pt>
    <dgm:pt modelId="{7EBBA044-3FEA-4165-9FD6-4465AF86D067}" type="pres">
      <dgm:prSet presAssocID="{76098F9D-9864-49F4-9132-971AA2BFE4B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56475DA-E83E-4F08-97AD-70DF0E68357B}" type="pres">
      <dgm:prSet presAssocID="{76098F9D-9864-49F4-9132-971AA2BFE4B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1F73DB-A2CD-4727-844F-46EAD9CF63E8}" type="pres">
      <dgm:prSet presAssocID="{76098F9D-9864-49F4-9132-971AA2BFE4BB}" presName="negativeSpace" presStyleCnt="0"/>
      <dgm:spPr/>
    </dgm:pt>
    <dgm:pt modelId="{074ECD68-E40F-47EB-B007-22FA4FA02BDD}" type="pres">
      <dgm:prSet presAssocID="{76098F9D-9864-49F4-9132-971AA2BFE4BB}" presName="childText" presStyleLbl="conFgAcc1" presStyleIdx="1" presStyleCnt="3">
        <dgm:presLayoutVars>
          <dgm:bulletEnabled val="1"/>
        </dgm:presLayoutVars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</dgm:pt>
    <dgm:pt modelId="{2ADC9DAC-5ECA-4042-8AB2-8BB808C769CC}" type="pres">
      <dgm:prSet presAssocID="{4BB05C6C-412D-4160-8F7A-BC024D4A028F}" presName="spaceBetweenRectangles" presStyleCnt="0"/>
      <dgm:spPr/>
    </dgm:pt>
    <dgm:pt modelId="{E5B08F31-3C80-44BA-BFBD-C5853BA01A38}" type="pres">
      <dgm:prSet presAssocID="{52ACC145-07EA-44BE-AA62-3DA286A0372B}" presName="parentLin" presStyleCnt="0"/>
      <dgm:spPr/>
    </dgm:pt>
    <dgm:pt modelId="{44A463AD-8046-41AE-BB2B-A1B0830D8056}" type="pres">
      <dgm:prSet presAssocID="{52ACC145-07EA-44BE-AA62-3DA286A0372B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A6CE5251-6909-43C7-A70A-87284EC07447}" type="pres">
      <dgm:prSet presAssocID="{52ACC145-07EA-44BE-AA62-3DA286A0372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566AF7-94E3-4D03-8736-2A6FC84CD8F0}" type="pres">
      <dgm:prSet presAssocID="{52ACC145-07EA-44BE-AA62-3DA286A0372B}" presName="negativeSpace" presStyleCnt="0"/>
      <dgm:spPr/>
    </dgm:pt>
    <dgm:pt modelId="{00CDD857-7C21-486B-A119-4220412BD23A}" type="pres">
      <dgm:prSet presAssocID="{52ACC145-07EA-44BE-AA62-3DA286A0372B}" presName="childText" presStyleLbl="conFgAcc1" presStyleIdx="2" presStyleCnt="3">
        <dgm:presLayoutVars>
          <dgm:bulletEnabled val="1"/>
        </dgm:presLayoutVars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</dgm:pt>
  </dgm:ptLst>
  <dgm:cxnLst>
    <dgm:cxn modelId="{8C8784C7-1A9C-4525-93A9-F0CAE1AA2581}" srcId="{08ECD396-A90B-4AFA-BE6E-2901CBE8F322}" destId="{E3935977-F481-415C-AC79-F723A6BEAD19}" srcOrd="0" destOrd="0" parTransId="{F6B396A8-03DF-44AB-B722-CA0E3C016F37}" sibTransId="{04776C37-07A3-4059-B724-7405F30DDCE7}"/>
    <dgm:cxn modelId="{C93B2D2D-ED9B-4794-AEB0-55385D79A2EF}" type="presOf" srcId="{E3935977-F481-415C-AC79-F723A6BEAD19}" destId="{4D843B39-8E27-43DF-8FDB-8EAFC9A8EDBB}" srcOrd="1" destOrd="0" presId="urn:microsoft.com/office/officeart/2005/8/layout/list1"/>
    <dgm:cxn modelId="{5BC107BE-04DC-4567-9895-B7B03DD3AFD3}" srcId="{08ECD396-A90B-4AFA-BE6E-2901CBE8F322}" destId="{76098F9D-9864-49F4-9132-971AA2BFE4BB}" srcOrd="1" destOrd="0" parTransId="{B557EBA8-2438-4E70-9753-8D5BCD2F6F99}" sibTransId="{4BB05C6C-412D-4160-8F7A-BC024D4A028F}"/>
    <dgm:cxn modelId="{361C8DE6-0F2B-42CD-8589-C217800868CF}" type="presOf" srcId="{76098F9D-9864-49F4-9132-971AA2BFE4BB}" destId="{7EBBA044-3FEA-4165-9FD6-4465AF86D067}" srcOrd="0" destOrd="0" presId="urn:microsoft.com/office/officeart/2005/8/layout/list1"/>
    <dgm:cxn modelId="{7DDB036B-D414-4BD6-ADE0-1C6065B1E181}" type="presOf" srcId="{08ECD396-A90B-4AFA-BE6E-2901CBE8F322}" destId="{6A502459-CD56-467A-AD08-B83915BD0B6A}" srcOrd="0" destOrd="0" presId="urn:microsoft.com/office/officeart/2005/8/layout/list1"/>
    <dgm:cxn modelId="{795DC79A-4A7A-4242-AAFB-B86EF7827EBF}" srcId="{08ECD396-A90B-4AFA-BE6E-2901CBE8F322}" destId="{52ACC145-07EA-44BE-AA62-3DA286A0372B}" srcOrd="2" destOrd="0" parTransId="{E26DE2AD-38DC-4187-9001-4EA4912D0231}" sibTransId="{BD69D869-3846-4CDC-88D6-20D4C2BA8BFE}"/>
    <dgm:cxn modelId="{D3F35FF1-D566-4C1C-97A5-309DDC38B4D2}" type="presOf" srcId="{76098F9D-9864-49F4-9132-971AA2BFE4BB}" destId="{756475DA-E83E-4F08-97AD-70DF0E68357B}" srcOrd="1" destOrd="0" presId="urn:microsoft.com/office/officeart/2005/8/layout/list1"/>
    <dgm:cxn modelId="{3DD67AF9-48C1-47AB-8CF0-5A6960203843}" type="presOf" srcId="{52ACC145-07EA-44BE-AA62-3DA286A0372B}" destId="{A6CE5251-6909-43C7-A70A-87284EC07447}" srcOrd="1" destOrd="0" presId="urn:microsoft.com/office/officeart/2005/8/layout/list1"/>
    <dgm:cxn modelId="{D0849EEC-E5E9-4E04-B335-AD1BBEF690CB}" type="presOf" srcId="{E3935977-F481-415C-AC79-F723A6BEAD19}" destId="{437CAE60-57CD-4B6B-8406-5FD76C27CE2B}" srcOrd="0" destOrd="0" presId="urn:microsoft.com/office/officeart/2005/8/layout/list1"/>
    <dgm:cxn modelId="{D5F32F59-A285-49C5-8771-C6AA4C4D0BBC}" type="presOf" srcId="{52ACC145-07EA-44BE-AA62-3DA286A0372B}" destId="{44A463AD-8046-41AE-BB2B-A1B0830D8056}" srcOrd="0" destOrd="0" presId="urn:microsoft.com/office/officeart/2005/8/layout/list1"/>
    <dgm:cxn modelId="{414A5BCF-D4C5-4052-AEE3-A67634DFDE48}" type="presParOf" srcId="{6A502459-CD56-467A-AD08-B83915BD0B6A}" destId="{70C6AFEE-9A48-4E48-9DEE-0040F6A99AAB}" srcOrd="0" destOrd="0" presId="urn:microsoft.com/office/officeart/2005/8/layout/list1"/>
    <dgm:cxn modelId="{BF2833AD-519B-47F5-8272-E6550ACB1683}" type="presParOf" srcId="{70C6AFEE-9A48-4E48-9DEE-0040F6A99AAB}" destId="{437CAE60-57CD-4B6B-8406-5FD76C27CE2B}" srcOrd="0" destOrd="0" presId="urn:microsoft.com/office/officeart/2005/8/layout/list1"/>
    <dgm:cxn modelId="{2AC3FC10-2F57-4CD8-9520-0AA656C60584}" type="presParOf" srcId="{70C6AFEE-9A48-4E48-9DEE-0040F6A99AAB}" destId="{4D843B39-8E27-43DF-8FDB-8EAFC9A8EDBB}" srcOrd="1" destOrd="0" presId="urn:microsoft.com/office/officeart/2005/8/layout/list1"/>
    <dgm:cxn modelId="{EE08AA5B-17A4-4026-B29E-A02DC797A2F6}" type="presParOf" srcId="{6A502459-CD56-467A-AD08-B83915BD0B6A}" destId="{C56C75BC-88AE-4C8A-A059-8A8E02D87CEC}" srcOrd="1" destOrd="0" presId="urn:microsoft.com/office/officeart/2005/8/layout/list1"/>
    <dgm:cxn modelId="{B536E4B4-1D4B-4C33-A6D8-301BA8C7A4B0}" type="presParOf" srcId="{6A502459-CD56-467A-AD08-B83915BD0B6A}" destId="{D961A0DD-445D-4322-A108-AD8F6A32E2C4}" srcOrd="2" destOrd="0" presId="urn:microsoft.com/office/officeart/2005/8/layout/list1"/>
    <dgm:cxn modelId="{8BD14D6C-7C85-4241-9351-6AB8BF6DDDAC}" type="presParOf" srcId="{6A502459-CD56-467A-AD08-B83915BD0B6A}" destId="{8D43936B-5C41-463A-8099-020CC118240A}" srcOrd="3" destOrd="0" presId="urn:microsoft.com/office/officeart/2005/8/layout/list1"/>
    <dgm:cxn modelId="{C37D6796-6683-4B39-B9AE-0E23D1A3E5A4}" type="presParOf" srcId="{6A502459-CD56-467A-AD08-B83915BD0B6A}" destId="{BA2CF5EA-10E7-4580-BA84-65ED6F6C9EE5}" srcOrd="4" destOrd="0" presId="urn:microsoft.com/office/officeart/2005/8/layout/list1"/>
    <dgm:cxn modelId="{3F2704A5-2DD0-4A1D-BEBF-A9DAEF27F6BA}" type="presParOf" srcId="{BA2CF5EA-10E7-4580-BA84-65ED6F6C9EE5}" destId="{7EBBA044-3FEA-4165-9FD6-4465AF86D067}" srcOrd="0" destOrd="0" presId="urn:microsoft.com/office/officeart/2005/8/layout/list1"/>
    <dgm:cxn modelId="{F48B8F76-4C12-41C0-A1CF-A96F3CB3E374}" type="presParOf" srcId="{BA2CF5EA-10E7-4580-BA84-65ED6F6C9EE5}" destId="{756475DA-E83E-4F08-97AD-70DF0E68357B}" srcOrd="1" destOrd="0" presId="urn:microsoft.com/office/officeart/2005/8/layout/list1"/>
    <dgm:cxn modelId="{8421EE43-BBF4-4AEE-B16E-1BE4B46B3F43}" type="presParOf" srcId="{6A502459-CD56-467A-AD08-B83915BD0B6A}" destId="{701F73DB-A2CD-4727-844F-46EAD9CF63E8}" srcOrd="5" destOrd="0" presId="urn:microsoft.com/office/officeart/2005/8/layout/list1"/>
    <dgm:cxn modelId="{43BB9690-F3AA-41FF-85E6-A9A7683AC8F5}" type="presParOf" srcId="{6A502459-CD56-467A-AD08-B83915BD0B6A}" destId="{074ECD68-E40F-47EB-B007-22FA4FA02BDD}" srcOrd="6" destOrd="0" presId="urn:microsoft.com/office/officeart/2005/8/layout/list1"/>
    <dgm:cxn modelId="{841F4EE3-2201-4CE0-907F-BB7E30AF611D}" type="presParOf" srcId="{6A502459-CD56-467A-AD08-B83915BD0B6A}" destId="{2ADC9DAC-5ECA-4042-8AB2-8BB808C769CC}" srcOrd="7" destOrd="0" presId="urn:microsoft.com/office/officeart/2005/8/layout/list1"/>
    <dgm:cxn modelId="{94C1A012-20FB-4CF6-BCD1-3E5E36C513F4}" type="presParOf" srcId="{6A502459-CD56-467A-AD08-B83915BD0B6A}" destId="{E5B08F31-3C80-44BA-BFBD-C5853BA01A38}" srcOrd="8" destOrd="0" presId="urn:microsoft.com/office/officeart/2005/8/layout/list1"/>
    <dgm:cxn modelId="{716FC16F-BAFE-4D34-8F63-C131AF16CC6C}" type="presParOf" srcId="{E5B08F31-3C80-44BA-BFBD-C5853BA01A38}" destId="{44A463AD-8046-41AE-BB2B-A1B0830D8056}" srcOrd="0" destOrd="0" presId="urn:microsoft.com/office/officeart/2005/8/layout/list1"/>
    <dgm:cxn modelId="{D7CD0BC1-892E-4E97-99D0-F3E1794E5454}" type="presParOf" srcId="{E5B08F31-3C80-44BA-BFBD-C5853BA01A38}" destId="{A6CE5251-6909-43C7-A70A-87284EC07447}" srcOrd="1" destOrd="0" presId="urn:microsoft.com/office/officeart/2005/8/layout/list1"/>
    <dgm:cxn modelId="{2E4AE36F-D341-47DC-A64A-EB6FB5140EDF}" type="presParOf" srcId="{6A502459-CD56-467A-AD08-B83915BD0B6A}" destId="{A1566AF7-94E3-4D03-8736-2A6FC84CD8F0}" srcOrd="9" destOrd="0" presId="urn:microsoft.com/office/officeart/2005/8/layout/list1"/>
    <dgm:cxn modelId="{6D637988-D994-4AB5-9B64-DF5254C4E97A}" type="presParOf" srcId="{6A502459-CD56-467A-AD08-B83915BD0B6A}" destId="{00CDD857-7C21-486B-A119-4220412BD23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46ED4FE-4D38-4160-AFA2-02C238BCBF4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B3F74F-DD57-4D4D-BDBD-5A0FEE241ED4}">
      <dgm:prSet phldrT="[Text]"/>
      <dgm:spPr/>
      <dgm:t>
        <a:bodyPr/>
        <a:lstStyle/>
        <a:p>
          <a:r>
            <a:rPr lang="en-US" dirty="0" smtClean="0"/>
            <a:t>Run-once tasks</a:t>
          </a:r>
          <a:endParaRPr lang="en-US" dirty="0"/>
        </a:p>
      </dgm:t>
    </dgm:pt>
    <dgm:pt modelId="{BF60B345-D3DF-4886-BB5F-7F7836FA8A7C}" type="parTrans" cxnId="{9C721C7A-09DD-48CD-969B-72772223A805}">
      <dgm:prSet/>
      <dgm:spPr/>
      <dgm:t>
        <a:bodyPr/>
        <a:lstStyle/>
        <a:p>
          <a:endParaRPr lang="en-US"/>
        </a:p>
      </dgm:t>
    </dgm:pt>
    <dgm:pt modelId="{8F49DCD8-98F3-4D6E-82AC-225715047104}" type="sibTrans" cxnId="{9C721C7A-09DD-48CD-969B-72772223A805}">
      <dgm:prSet/>
      <dgm:spPr/>
      <dgm:t>
        <a:bodyPr/>
        <a:lstStyle/>
        <a:p>
          <a:endParaRPr lang="en-US"/>
        </a:p>
      </dgm:t>
    </dgm:pt>
    <dgm:pt modelId="{CD54FF37-7F59-404A-AB47-206D59CA1BCC}">
      <dgm:prSet phldrT="[Text]"/>
      <dgm:spPr/>
      <dgm:t>
        <a:bodyPr/>
        <a:lstStyle/>
        <a:p>
          <a:r>
            <a:rPr lang="en-US" dirty="0" smtClean="0"/>
            <a:t>KMP string matching algorithm</a:t>
          </a:r>
          <a:endParaRPr lang="en-US" dirty="0"/>
        </a:p>
      </dgm:t>
    </dgm:pt>
    <dgm:pt modelId="{9F61928B-AC2C-493D-990F-BEF3151DFC07}" type="parTrans" cxnId="{6E11381D-752B-46AF-88AC-92EF13B82F00}">
      <dgm:prSet/>
      <dgm:spPr/>
      <dgm:t>
        <a:bodyPr/>
        <a:lstStyle/>
        <a:p>
          <a:endParaRPr lang="en-US"/>
        </a:p>
      </dgm:t>
    </dgm:pt>
    <dgm:pt modelId="{D8794229-FA06-4916-B67E-D8CA9A993AD2}" type="sibTrans" cxnId="{6E11381D-752B-46AF-88AC-92EF13B82F00}">
      <dgm:prSet/>
      <dgm:spPr/>
      <dgm:t>
        <a:bodyPr/>
        <a:lstStyle/>
        <a:p>
          <a:endParaRPr lang="en-US"/>
        </a:p>
      </dgm:t>
    </dgm:pt>
    <dgm:pt modelId="{1E02C4A6-453F-4F0C-8E7A-B6713C92DD5C}">
      <dgm:prSet phldrT="[Text]"/>
      <dgm:spPr/>
      <dgm:t>
        <a:bodyPr/>
        <a:lstStyle/>
        <a:p>
          <a:r>
            <a:rPr lang="en-US" dirty="0" smtClean="0"/>
            <a:t>Repeated query</a:t>
          </a:r>
          <a:endParaRPr lang="en-US" dirty="0"/>
        </a:p>
      </dgm:t>
    </dgm:pt>
    <dgm:pt modelId="{6B05B7E6-6ADD-4D0E-AC99-E7B3636CBFB1}" type="parTrans" cxnId="{B4AECF25-B109-420A-8013-0497BE69A1A9}">
      <dgm:prSet/>
      <dgm:spPr/>
      <dgm:t>
        <a:bodyPr/>
        <a:lstStyle/>
        <a:p>
          <a:endParaRPr lang="en-US"/>
        </a:p>
      </dgm:t>
    </dgm:pt>
    <dgm:pt modelId="{78A689C9-6A68-4B30-83A1-05B519C05988}" type="sibTrans" cxnId="{B4AECF25-B109-420A-8013-0497BE69A1A9}">
      <dgm:prSet/>
      <dgm:spPr/>
      <dgm:t>
        <a:bodyPr/>
        <a:lstStyle/>
        <a:p>
          <a:endParaRPr lang="en-US"/>
        </a:p>
      </dgm:t>
    </dgm:pt>
    <dgm:pt modelId="{2C0088BF-1A7E-48A2-A3B3-5ABBF6F3F726}">
      <dgm:prSet phldrT="[Text]"/>
      <dgm:spPr/>
      <dgm:t>
        <a:bodyPr/>
        <a:lstStyle/>
        <a:p>
          <a:r>
            <a:rPr lang="en-US" dirty="0" smtClean="0"/>
            <a:t>Binary Search</a:t>
          </a:r>
          <a:endParaRPr lang="en-US" dirty="0"/>
        </a:p>
      </dgm:t>
    </dgm:pt>
    <dgm:pt modelId="{30130428-2E87-49C1-BFC4-706AD92826F1}" type="parTrans" cxnId="{0751638B-BFE8-44F2-B202-754E9277DAED}">
      <dgm:prSet/>
      <dgm:spPr/>
      <dgm:t>
        <a:bodyPr/>
        <a:lstStyle/>
        <a:p>
          <a:endParaRPr lang="en-US"/>
        </a:p>
      </dgm:t>
    </dgm:pt>
    <dgm:pt modelId="{12918675-E668-40DC-86B9-94717DCD65B2}" type="sibTrans" cxnId="{0751638B-BFE8-44F2-B202-754E9277DAED}">
      <dgm:prSet/>
      <dgm:spPr/>
      <dgm:t>
        <a:bodyPr/>
        <a:lstStyle/>
        <a:p>
          <a:endParaRPr lang="en-US"/>
        </a:p>
      </dgm:t>
    </dgm:pt>
    <dgm:pt modelId="{3AC9E355-A88F-4A76-B556-6F89B12BF649}">
      <dgm:prSet/>
      <dgm:spPr/>
      <dgm:t>
        <a:bodyPr/>
        <a:lstStyle/>
        <a:p>
          <a:r>
            <a:rPr lang="en-US" dirty="0" err="1" smtClean="0"/>
            <a:t>Dijkstra’s</a:t>
          </a:r>
          <a:r>
            <a:rPr lang="en-US" dirty="0" smtClean="0"/>
            <a:t> shortest distance algorithm</a:t>
          </a:r>
        </a:p>
      </dgm:t>
    </dgm:pt>
    <dgm:pt modelId="{E36A175F-2660-49DB-A8AF-069B1AD685F5}" type="parTrans" cxnId="{BE2DFC70-DE36-4D7B-B2ED-4826C7FC5A5D}">
      <dgm:prSet/>
      <dgm:spPr/>
      <dgm:t>
        <a:bodyPr/>
        <a:lstStyle/>
        <a:p>
          <a:endParaRPr lang="en-US"/>
        </a:p>
      </dgm:t>
    </dgm:pt>
    <dgm:pt modelId="{34E172FF-DBA9-4E32-A73C-1C2DE0A924DD}" type="sibTrans" cxnId="{BE2DFC70-DE36-4D7B-B2ED-4826C7FC5A5D}">
      <dgm:prSet/>
      <dgm:spPr/>
      <dgm:t>
        <a:bodyPr/>
        <a:lstStyle/>
        <a:p>
          <a:endParaRPr lang="en-US"/>
        </a:p>
      </dgm:t>
    </dgm:pt>
    <dgm:pt modelId="{53B87207-28D8-4B74-B8A7-4C28B927CB8C}">
      <dgm:prSet/>
      <dgm:spPr/>
      <dgm:t>
        <a:bodyPr/>
        <a:lstStyle/>
        <a:p>
          <a:r>
            <a:rPr lang="en-US" smtClean="0"/>
            <a:t>Inverse Permutation</a:t>
          </a:r>
          <a:endParaRPr lang="en-US" dirty="0" smtClean="0"/>
        </a:p>
      </dgm:t>
    </dgm:pt>
    <dgm:pt modelId="{E3246BA8-51EC-4336-B7B0-D0655900F9EC}" type="parTrans" cxnId="{CEC318ED-2DE6-4BF8-B435-A85F10060786}">
      <dgm:prSet/>
      <dgm:spPr/>
      <dgm:t>
        <a:bodyPr/>
        <a:lstStyle/>
        <a:p>
          <a:endParaRPr lang="en-US"/>
        </a:p>
      </dgm:t>
    </dgm:pt>
    <dgm:pt modelId="{EA419BE3-BDE3-4F47-A950-FAAFDC1621FA}" type="sibTrans" cxnId="{CEC318ED-2DE6-4BF8-B435-A85F10060786}">
      <dgm:prSet/>
      <dgm:spPr/>
      <dgm:t>
        <a:bodyPr/>
        <a:lstStyle/>
        <a:p>
          <a:endParaRPr lang="en-US"/>
        </a:p>
      </dgm:t>
    </dgm:pt>
    <dgm:pt modelId="{F1BB00FF-A27E-4C00-BD8C-37CD65E94400}">
      <dgm:prSet/>
      <dgm:spPr/>
      <dgm:t>
        <a:bodyPr/>
        <a:lstStyle/>
        <a:p>
          <a:r>
            <a:rPr lang="en-US" smtClean="0"/>
            <a:t>Aggregation over sliding windows</a:t>
          </a:r>
          <a:endParaRPr lang="en-US" dirty="0" smtClean="0"/>
        </a:p>
      </dgm:t>
    </dgm:pt>
    <dgm:pt modelId="{F78EE064-7B73-4F2E-8B32-BA5F5D97E663}" type="parTrans" cxnId="{398F63D2-E430-4532-AC21-9B7F06D6FFFE}">
      <dgm:prSet/>
      <dgm:spPr/>
      <dgm:t>
        <a:bodyPr/>
        <a:lstStyle/>
        <a:p>
          <a:endParaRPr lang="en-US"/>
        </a:p>
      </dgm:t>
    </dgm:pt>
    <dgm:pt modelId="{01354BBC-779D-409C-8881-FE6CFC9C1C4D}" type="sibTrans" cxnId="{398F63D2-E430-4532-AC21-9B7F06D6FFFE}">
      <dgm:prSet/>
      <dgm:spPr/>
      <dgm:t>
        <a:bodyPr/>
        <a:lstStyle/>
        <a:p>
          <a:endParaRPr lang="en-US"/>
        </a:p>
      </dgm:t>
    </dgm:pt>
    <dgm:pt modelId="{36DCDBCA-20A2-4AE5-940E-64E79AC01637}">
      <dgm:prSet/>
      <dgm:spPr/>
      <dgm:t>
        <a:bodyPr/>
        <a:lstStyle/>
        <a:p>
          <a:r>
            <a:rPr lang="en-US" smtClean="0"/>
            <a:t>Heap Data Structure</a:t>
          </a:r>
          <a:endParaRPr lang="en-US" dirty="0"/>
        </a:p>
      </dgm:t>
    </dgm:pt>
    <dgm:pt modelId="{8ACE5E6A-C243-4A34-832B-C771EE928192}" type="parTrans" cxnId="{D288A988-B5E1-41FE-83CF-AFBB95751C13}">
      <dgm:prSet/>
      <dgm:spPr/>
      <dgm:t>
        <a:bodyPr/>
        <a:lstStyle/>
        <a:p>
          <a:endParaRPr lang="en-US"/>
        </a:p>
      </dgm:t>
    </dgm:pt>
    <dgm:pt modelId="{6001B292-5626-46A0-BC6D-D38E2F40C8A9}" type="sibTrans" cxnId="{D288A988-B5E1-41FE-83CF-AFBB95751C13}">
      <dgm:prSet/>
      <dgm:spPr/>
      <dgm:t>
        <a:bodyPr/>
        <a:lstStyle/>
        <a:p>
          <a:endParaRPr lang="en-US"/>
        </a:p>
      </dgm:t>
    </dgm:pt>
    <dgm:pt modelId="{88354311-C3EC-49AA-BE71-F0C4A7E7D60B}" type="pres">
      <dgm:prSet presAssocID="{546ED4FE-4D38-4160-AFA2-02C238BCBF4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24BC05-B58C-431D-A29A-794D01AFA88D}" type="pres">
      <dgm:prSet presAssocID="{28B3F74F-DD57-4D4D-BDBD-5A0FEE241ED4}" presName="composite" presStyleCnt="0"/>
      <dgm:spPr/>
    </dgm:pt>
    <dgm:pt modelId="{5D33845C-39A4-4ADB-9013-A9CC4A51E94B}" type="pres">
      <dgm:prSet presAssocID="{28B3F74F-DD57-4D4D-BDBD-5A0FEE241ED4}" presName="parTx" presStyleLbl="alignNode1" presStyleIdx="0" presStyleCnt="2" custScaleX="1443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3F3747-99FF-4D36-BFD4-5EDC85DDDA3D}" type="pres">
      <dgm:prSet presAssocID="{28B3F74F-DD57-4D4D-BDBD-5A0FEE241ED4}" presName="desTx" presStyleLbl="alignAccFollowNode1" presStyleIdx="0" presStyleCnt="2" custScaleX="1443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2EC248-FB4A-4435-B604-6182B47CDF5E}" type="pres">
      <dgm:prSet presAssocID="{8F49DCD8-98F3-4D6E-82AC-225715047104}" presName="space" presStyleCnt="0"/>
      <dgm:spPr/>
    </dgm:pt>
    <dgm:pt modelId="{0BB970CD-EAE2-4242-B16F-B575831DD8DD}" type="pres">
      <dgm:prSet presAssocID="{1E02C4A6-453F-4F0C-8E7A-B6713C92DD5C}" presName="composite" presStyleCnt="0"/>
      <dgm:spPr/>
    </dgm:pt>
    <dgm:pt modelId="{7A6E7028-B3CF-49EC-B583-476CD7514C29}" type="pres">
      <dgm:prSet presAssocID="{1E02C4A6-453F-4F0C-8E7A-B6713C92DD5C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D7509C-3418-45EB-BB83-7EE61DE46DFD}" type="pres">
      <dgm:prSet presAssocID="{1E02C4A6-453F-4F0C-8E7A-B6713C92DD5C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C318ED-2DE6-4BF8-B435-A85F10060786}" srcId="{28B3F74F-DD57-4D4D-BDBD-5A0FEE241ED4}" destId="{53B87207-28D8-4B74-B8A7-4C28B927CB8C}" srcOrd="2" destOrd="0" parTransId="{E3246BA8-51EC-4336-B7B0-D0655900F9EC}" sibTransId="{EA419BE3-BDE3-4F47-A950-FAAFDC1621FA}"/>
    <dgm:cxn modelId="{BE2DFC70-DE36-4D7B-B2ED-4826C7FC5A5D}" srcId="{28B3F74F-DD57-4D4D-BDBD-5A0FEE241ED4}" destId="{3AC9E355-A88F-4A76-B556-6F89B12BF649}" srcOrd="1" destOrd="0" parTransId="{E36A175F-2660-49DB-A8AF-069B1AD685F5}" sibTransId="{34E172FF-DBA9-4E32-A73C-1C2DE0A924DD}"/>
    <dgm:cxn modelId="{9C721C7A-09DD-48CD-969B-72772223A805}" srcId="{546ED4FE-4D38-4160-AFA2-02C238BCBF41}" destId="{28B3F74F-DD57-4D4D-BDBD-5A0FEE241ED4}" srcOrd="0" destOrd="0" parTransId="{BF60B345-D3DF-4886-BB5F-7F7836FA8A7C}" sibTransId="{8F49DCD8-98F3-4D6E-82AC-225715047104}"/>
    <dgm:cxn modelId="{00662223-6DF4-41CC-9281-3F77049EE8B2}" type="presOf" srcId="{1E02C4A6-453F-4F0C-8E7A-B6713C92DD5C}" destId="{7A6E7028-B3CF-49EC-B583-476CD7514C29}" srcOrd="0" destOrd="0" presId="urn:microsoft.com/office/officeart/2005/8/layout/hList1"/>
    <dgm:cxn modelId="{0751638B-BFE8-44F2-B202-754E9277DAED}" srcId="{1E02C4A6-453F-4F0C-8E7A-B6713C92DD5C}" destId="{2C0088BF-1A7E-48A2-A3B3-5ABBF6F3F726}" srcOrd="0" destOrd="0" parTransId="{30130428-2E87-49C1-BFC4-706AD92826F1}" sibTransId="{12918675-E668-40DC-86B9-94717DCD65B2}"/>
    <dgm:cxn modelId="{E21E5CFD-3ADD-48A0-AC6E-FF1B717FAFFA}" type="presOf" srcId="{36DCDBCA-20A2-4AE5-940E-64E79AC01637}" destId="{2CD7509C-3418-45EB-BB83-7EE61DE46DFD}" srcOrd="0" destOrd="1" presId="urn:microsoft.com/office/officeart/2005/8/layout/hList1"/>
    <dgm:cxn modelId="{29B95BBD-BEDC-49BA-8E62-C6E87B6D1268}" type="presOf" srcId="{CD54FF37-7F59-404A-AB47-206D59CA1BCC}" destId="{BB3F3747-99FF-4D36-BFD4-5EDC85DDDA3D}" srcOrd="0" destOrd="0" presId="urn:microsoft.com/office/officeart/2005/8/layout/hList1"/>
    <dgm:cxn modelId="{D288A988-B5E1-41FE-83CF-AFBB95751C13}" srcId="{1E02C4A6-453F-4F0C-8E7A-B6713C92DD5C}" destId="{36DCDBCA-20A2-4AE5-940E-64E79AC01637}" srcOrd="1" destOrd="0" parTransId="{8ACE5E6A-C243-4A34-832B-C771EE928192}" sibTransId="{6001B292-5626-46A0-BC6D-D38E2F40C8A9}"/>
    <dgm:cxn modelId="{5335DBBC-6073-4D31-A37B-B6D4C7F708EA}" type="presOf" srcId="{F1BB00FF-A27E-4C00-BD8C-37CD65E94400}" destId="{BB3F3747-99FF-4D36-BFD4-5EDC85DDDA3D}" srcOrd="0" destOrd="3" presId="urn:microsoft.com/office/officeart/2005/8/layout/hList1"/>
    <dgm:cxn modelId="{5A2EF831-3647-466C-8E07-8CBE8029B479}" type="presOf" srcId="{3AC9E355-A88F-4A76-B556-6F89B12BF649}" destId="{BB3F3747-99FF-4D36-BFD4-5EDC85DDDA3D}" srcOrd="0" destOrd="1" presId="urn:microsoft.com/office/officeart/2005/8/layout/hList1"/>
    <dgm:cxn modelId="{B4AECF25-B109-420A-8013-0497BE69A1A9}" srcId="{546ED4FE-4D38-4160-AFA2-02C238BCBF41}" destId="{1E02C4A6-453F-4F0C-8E7A-B6713C92DD5C}" srcOrd="1" destOrd="0" parTransId="{6B05B7E6-6ADD-4D0E-AC99-E7B3636CBFB1}" sibTransId="{78A689C9-6A68-4B30-83A1-05B519C05988}"/>
    <dgm:cxn modelId="{08E146D5-F209-4D4A-A35A-4F2C340E3E73}" type="presOf" srcId="{2C0088BF-1A7E-48A2-A3B3-5ABBF6F3F726}" destId="{2CD7509C-3418-45EB-BB83-7EE61DE46DFD}" srcOrd="0" destOrd="0" presId="urn:microsoft.com/office/officeart/2005/8/layout/hList1"/>
    <dgm:cxn modelId="{398F63D2-E430-4532-AC21-9B7F06D6FFFE}" srcId="{28B3F74F-DD57-4D4D-BDBD-5A0FEE241ED4}" destId="{F1BB00FF-A27E-4C00-BD8C-37CD65E94400}" srcOrd="3" destOrd="0" parTransId="{F78EE064-7B73-4F2E-8B32-BA5F5D97E663}" sibTransId="{01354BBC-779D-409C-8881-FE6CFC9C1C4D}"/>
    <dgm:cxn modelId="{6E11381D-752B-46AF-88AC-92EF13B82F00}" srcId="{28B3F74F-DD57-4D4D-BDBD-5A0FEE241ED4}" destId="{CD54FF37-7F59-404A-AB47-206D59CA1BCC}" srcOrd="0" destOrd="0" parTransId="{9F61928B-AC2C-493D-990F-BEF3151DFC07}" sibTransId="{D8794229-FA06-4916-B67E-D8CA9A993AD2}"/>
    <dgm:cxn modelId="{AE766DE7-D064-489A-9635-56BC7A362905}" type="presOf" srcId="{53B87207-28D8-4B74-B8A7-4C28B927CB8C}" destId="{BB3F3747-99FF-4D36-BFD4-5EDC85DDDA3D}" srcOrd="0" destOrd="2" presId="urn:microsoft.com/office/officeart/2005/8/layout/hList1"/>
    <dgm:cxn modelId="{6073D6F6-0391-4554-A456-9E8A4017D6D6}" type="presOf" srcId="{28B3F74F-DD57-4D4D-BDBD-5A0FEE241ED4}" destId="{5D33845C-39A4-4ADB-9013-A9CC4A51E94B}" srcOrd="0" destOrd="0" presId="urn:microsoft.com/office/officeart/2005/8/layout/hList1"/>
    <dgm:cxn modelId="{CA5EBE61-E244-467C-9FA0-F6828F8ECFC1}" type="presOf" srcId="{546ED4FE-4D38-4160-AFA2-02C238BCBF41}" destId="{88354311-C3EC-49AA-BE71-F0C4A7E7D60B}" srcOrd="0" destOrd="0" presId="urn:microsoft.com/office/officeart/2005/8/layout/hList1"/>
    <dgm:cxn modelId="{E9997326-205E-4F22-B0A3-7482620295C9}" type="presParOf" srcId="{88354311-C3EC-49AA-BE71-F0C4A7E7D60B}" destId="{6124BC05-B58C-431D-A29A-794D01AFA88D}" srcOrd="0" destOrd="0" presId="urn:microsoft.com/office/officeart/2005/8/layout/hList1"/>
    <dgm:cxn modelId="{6E5BBD39-C4EF-4BE4-A144-415069DA2E78}" type="presParOf" srcId="{6124BC05-B58C-431D-A29A-794D01AFA88D}" destId="{5D33845C-39A4-4ADB-9013-A9CC4A51E94B}" srcOrd="0" destOrd="0" presId="urn:microsoft.com/office/officeart/2005/8/layout/hList1"/>
    <dgm:cxn modelId="{DFBDAFC8-431C-440E-A914-FE2EACF139BC}" type="presParOf" srcId="{6124BC05-B58C-431D-A29A-794D01AFA88D}" destId="{BB3F3747-99FF-4D36-BFD4-5EDC85DDDA3D}" srcOrd="1" destOrd="0" presId="urn:microsoft.com/office/officeart/2005/8/layout/hList1"/>
    <dgm:cxn modelId="{AF3EA992-F9BF-4B9B-82CA-334D11FC0D95}" type="presParOf" srcId="{88354311-C3EC-49AA-BE71-F0C4A7E7D60B}" destId="{472EC248-FB4A-4435-B604-6182B47CDF5E}" srcOrd="1" destOrd="0" presId="urn:microsoft.com/office/officeart/2005/8/layout/hList1"/>
    <dgm:cxn modelId="{872CC590-9B6B-4222-B631-D73F56FD0F36}" type="presParOf" srcId="{88354311-C3EC-49AA-BE71-F0C4A7E7D60B}" destId="{0BB970CD-EAE2-4242-B16F-B575831DD8DD}" srcOrd="2" destOrd="0" presId="urn:microsoft.com/office/officeart/2005/8/layout/hList1"/>
    <dgm:cxn modelId="{8C8162E9-09BC-41AA-946E-391213AD24F1}" type="presParOf" srcId="{0BB970CD-EAE2-4242-B16F-B575831DD8DD}" destId="{7A6E7028-B3CF-49EC-B583-476CD7514C29}" srcOrd="0" destOrd="0" presId="urn:microsoft.com/office/officeart/2005/8/layout/hList1"/>
    <dgm:cxn modelId="{DAA50BCF-CFF8-4BAF-A098-8CBD960DD8D2}" type="presParOf" srcId="{0BB970CD-EAE2-4242-B16F-B575831DD8DD}" destId="{2CD7509C-3418-45EB-BB83-7EE61DE46DF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1A0DD-445D-4322-A108-AD8F6A32E2C4}">
      <dsp:nvSpPr>
        <dsp:cNvPr id="0" name=""/>
        <dsp:cNvSpPr/>
      </dsp:nvSpPr>
      <dsp:spPr>
        <a:xfrm>
          <a:off x="0" y="378563"/>
          <a:ext cx="3520501" cy="60480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4D843B39-8E27-43DF-8FDB-8EAFC9A8EDBB}">
      <dsp:nvSpPr>
        <dsp:cNvPr id="0" name=""/>
        <dsp:cNvSpPr/>
      </dsp:nvSpPr>
      <dsp:spPr>
        <a:xfrm>
          <a:off x="176025" y="24323"/>
          <a:ext cx="2464350" cy="708480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93147" tIns="0" rIns="9314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Usability</a:t>
          </a:r>
        </a:p>
      </dsp:txBody>
      <dsp:txXfrm>
        <a:off x="210610" y="58908"/>
        <a:ext cx="2395180" cy="639310"/>
      </dsp:txXfrm>
    </dsp:sp>
    <dsp:sp modelId="{074ECD68-E40F-47EB-B007-22FA4FA02BDD}">
      <dsp:nvSpPr>
        <dsp:cNvPr id="0" name=""/>
        <dsp:cNvSpPr/>
      </dsp:nvSpPr>
      <dsp:spPr>
        <a:xfrm>
          <a:off x="0" y="1467203"/>
          <a:ext cx="3520501" cy="60480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</dsp:sp>
    <dsp:sp modelId="{756475DA-E83E-4F08-97AD-70DF0E68357B}">
      <dsp:nvSpPr>
        <dsp:cNvPr id="0" name=""/>
        <dsp:cNvSpPr/>
      </dsp:nvSpPr>
      <dsp:spPr>
        <a:xfrm>
          <a:off x="176025" y="1112963"/>
          <a:ext cx="2464350" cy="708480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93147" tIns="0" rIns="9314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Formal Security</a:t>
          </a:r>
          <a:endParaRPr lang="en-US" sz="2400" kern="1200" dirty="0">
            <a:solidFill>
              <a:schemeClr val="bg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0610" y="1147548"/>
        <a:ext cx="2395180" cy="639310"/>
      </dsp:txXfrm>
    </dsp:sp>
    <dsp:sp modelId="{00CDD857-7C21-486B-A119-4220412BD23A}">
      <dsp:nvSpPr>
        <dsp:cNvPr id="0" name=""/>
        <dsp:cNvSpPr/>
      </dsp:nvSpPr>
      <dsp:spPr>
        <a:xfrm>
          <a:off x="0" y="2555843"/>
          <a:ext cx="3520501" cy="60480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</dsp:sp>
    <dsp:sp modelId="{A6CE5251-6909-43C7-A70A-87284EC07447}">
      <dsp:nvSpPr>
        <dsp:cNvPr id="0" name=""/>
        <dsp:cNvSpPr/>
      </dsp:nvSpPr>
      <dsp:spPr>
        <a:xfrm>
          <a:off x="176025" y="2201603"/>
          <a:ext cx="2464350" cy="708480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93147" tIns="0" rIns="9314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Efficiency</a:t>
          </a:r>
          <a:endParaRPr lang="en-US" sz="2400" kern="1200" dirty="0">
            <a:solidFill>
              <a:schemeClr val="bg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0610" y="2236188"/>
        <a:ext cx="2395180" cy="6393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9A76F2-D960-4D61-8F23-AFD76DB4E950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09F3A-E47C-432C-B820-32E41E45D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64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Illustrate</a:t>
            </a:r>
            <a:r>
              <a:rPr lang="en-US" baseline="0" dirty="0" smtClean="0"/>
              <a:t> a[mid] is slow.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Introduce why we need RAM-model secure computation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09F3A-E47C-432C-B820-32E41E45D9B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209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Usability</a:t>
            </a:r>
          </a:p>
          <a:p>
            <a:r>
              <a:rPr lang="en-US" dirty="0" smtClean="0"/>
              <a:t>Formal</a:t>
            </a:r>
            <a:r>
              <a:rPr lang="en-US" baseline="0" dirty="0" smtClean="0"/>
              <a:t> Security</a:t>
            </a:r>
          </a:p>
          <a:p>
            <a:r>
              <a:rPr lang="en-US" baseline="0" dirty="0" smtClean="0"/>
              <a:t>Efficiency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09F3A-E47C-432C-B820-32E41E45D9B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919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Usability</a:t>
            </a:r>
          </a:p>
          <a:p>
            <a:r>
              <a:rPr lang="en-US" dirty="0" smtClean="0"/>
              <a:t>Formal</a:t>
            </a:r>
            <a:r>
              <a:rPr lang="en-US" baseline="0" dirty="0" smtClean="0"/>
              <a:t> Security</a:t>
            </a:r>
          </a:p>
          <a:p>
            <a:r>
              <a:rPr lang="en-US" baseline="0" dirty="0" smtClean="0"/>
              <a:t>Efficiency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09F3A-E47C-432C-B820-32E41E45D9B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14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Illustrate</a:t>
            </a:r>
            <a:r>
              <a:rPr lang="en-US" baseline="0" dirty="0" smtClean="0"/>
              <a:t> a[mid] is slow.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Introduce why we need RAM-model secure computation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09F3A-E47C-432C-B820-32E41E45D9B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23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Illustrate</a:t>
            </a:r>
            <a:r>
              <a:rPr lang="en-US" baseline="0" dirty="0" smtClean="0"/>
              <a:t> a[mid] is slow.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Introduce why we need RAM-model secure computation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09F3A-E47C-432C-B820-32E41E45D9B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91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Illustrate</a:t>
            </a:r>
            <a:r>
              <a:rPr lang="en-US" baseline="0" dirty="0" smtClean="0"/>
              <a:t> a[mid] is slow.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Introduce why we need RAM-model secure computation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09F3A-E47C-432C-B820-32E41E45D9B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937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Illustrate</a:t>
            </a:r>
            <a:r>
              <a:rPr lang="en-US" baseline="0" dirty="0" smtClean="0"/>
              <a:t> a[mid] is slow.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Introduce why we need RAM-model secure computation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09F3A-E47C-432C-B820-32E41E45D9B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42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Illustrate</a:t>
            </a:r>
            <a:r>
              <a:rPr lang="en-US" baseline="0" dirty="0" smtClean="0"/>
              <a:t> a[mid] is slow.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Introduce why we need RAM-model secure computation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09F3A-E47C-432C-B820-32E41E45D9B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893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Illustrate</a:t>
            </a:r>
            <a:r>
              <a:rPr lang="en-US" baseline="0" dirty="0" smtClean="0"/>
              <a:t> a[mid] is slow.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Introduce why we need RAM-model secure computation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09F3A-E47C-432C-B820-32E41E45D9B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1652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Illustrate</a:t>
            </a:r>
            <a:r>
              <a:rPr lang="en-US" baseline="0" dirty="0" smtClean="0"/>
              <a:t> a[mid] is slow.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Introduce why we need RAM-model secure computation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09F3A-E47C-432C-B820-32E41E45D9B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7526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Usability</a:t>
            </a:r>
          </a:p>
          <a:p>
            <a:r>
              <a:rPr lang="en-US" dirty="0" smtClean="0"/>
              <a:t>Formal</a:t>
            </a:r>
            <a:r>
              <a:rPr lang="en-US" baseline="0" dirty="0" smtClean="0"/>
              <a:t> Security</a:t>
            </a:r>
          </a:p>
          <a:p>
            <a:r>
              <a:rPr lang="en-US" baseline="0" dirty="0" smtClean="0"/>
              <a:t>Efficiency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09F3A-E47C-432C-B820-32E41E45D9B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58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20B79-A104-49B9-878A-7FD9CA12522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DDDB-A27A-4387-97F3-B27A20163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1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20B79-A104-49B9-878A-7FD9CA12522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DDDB-A27A-4387-97F3-B27A20163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334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20B79-A104-49B9-878A-7FD9CA12522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DDDB-A27A-4387-97F3-B27A20163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41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20B79-A104-49B9-878A-7FD9CA12522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DDDB-A27A-4387-97F3-B27A20163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03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20B79-A104-49B9-878A-7FD9CA12522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DDDB-A27A-4387-97F3-B27A20163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040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20B79-A104-49B9-878A-7FD9CA12522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DDDB-A27A-4387-97F3-B27A20163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95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20B79-A104-49B9-878A-7FD9CA12522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DDDB-A27A-4387-97F3-B27A20163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46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20B79-A104-49B9-878A-7FD9CA12522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DDDB-A27A-4387-97F3-B27A20163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9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20B79-A104-49B9-878A-7FD9CA12522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DDDB-A27A-4387-97F3-B27A20163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40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20B79-A104-49B9-878A-7FD9CA12522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DDDB-A27A-4387-97F3-B27A20163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16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20B79-A104-49B9-878A-7FD9CA12522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DDDB-A27A-4387-97F3-B27A20163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363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20B79-A104-49B9-878A-7FD9CA12522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7DDDB-A27A-4387-97F3-B27A20163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199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microsoft.com/office/2007/relationships/hdphoto" Target="../media/hdphoto1.wdp"/><Relationship Id="rId9" Type="http://schemas.microsoft.com/office/2007/relationships/diagramDrawing" Target="../diagrams/drawing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1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microsoft.com/office/2007/relationships/hdphoto" Target="../media/hdphoto1.wdp"/><Relationship Id="rId9" Type="http://schemas.microsoft.com/office/2007/relationships/diagramDrawing" Target="../diagrams/drawing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1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microsoft.com/office/2007/relationships/hdphoto" Target="../media/hdphoto1.wdp"/><Relationship Id="rId9" Type="http://schemas.microsoft.com/office/2007/relationships/diagramDrawing" Target="../diagrams/drawing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Automating Efficient RAM-Model </a:t>
            </a:r>
            <a:r>
              <a:rPr lang="en-US" dirty="0" smtClean="0"/>
              <a:t>Secure Computation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Chang Liu</a:t>
            </a:r>
            <a:r>
              <a:rPr lang="en-US" dirty="0" smtClean="0"/>
              <a:t>, Yan Huang, Elaine Shi, Jonathan Katz, Michael Hicks</a:t>
            </a:r>
          </a:p>
          <a:p>
            <a:r>
              <a:rPr lang="en-US" dirty="0" smtClean="0"/>
              <a:t>University of Maryland, College Park</a:t>
            </a:r>
            <a:endParaRPr lang="en-US" dirty="0"/>
          </a:p>
        </p:txBody>
      </p:sp>
      <p:pic>
        <p:nvPicPr>
          <p:cNvPr id="4" name="Picture 3" descr="http://upload.wikimedia.org/wikipedia/en/thumb/4/4a/University_of_Maryland_seal.png/200px-University_of_Maryland_sea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5958" y="4643648"/>
            <a:ext cx="1412454" cy="1412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8558" y="4919471"/>
            <a:ext cx="2133600" cy="9089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958" y="4919471"/>
            <a:ext cx="2581275" cy="1005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https://avatars2.githubusercontent.com/u/2153125?s=14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9646" y="4707186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792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RAM-model</a:t>
            </a:r>
            <a:r>
              <a:rPr lang="en-US" dirty="0"/>
              <a:t> Secure Computation</a:t>
            </a:r>
            <a:br>
              <a:rPr lang="en-US" dirty="0"/>
            </a:br>
            <a:r>
              <a:rPr lang="en-US" dirty="0"/>
              <a:t>Binary Search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4600" y="1901825"/>
            <a:ext cx="52705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alice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a,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bob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key,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n) {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left=0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right=n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while(n&gt;0) {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 = (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left+right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)/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if(a[mid]&lt;key)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left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mid + 1;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right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mid;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n = (n+1)/2;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return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left;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6" name="Down Arrow Callout 5"/>
          <p:cNvSpPr/>
          <p:nvPr/>
        </p:nvSpPr>
        <p:spPr>
          <a:xfrm>
            <a:off x="838200" y="2263775"/>
            <a:ext cx="2946400" cy="1787526"/>
          </a:xfrm>
          <a:prstGeom prst="down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Securely compute</a:t>
            </a:r>
          </a:p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mid=(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left+right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)/2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own Arrow Callout 6"/>
          <p:cNvSpPr/>
          <p:nvPr/>
        </p:nvSpPr>
        <p:spPr>
          <a:xfrm>
            <a:off x="9055100" y="2263775"/>
            <a:ext cx="2451100" cy="178752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Securely compute</a:t>
            </a:r>
          </a:p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mid=(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left+right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)/2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39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RAM-model</a:t>
            </a:r>
            <a:r>
              <a:rPr lang="en-US" dirty="0"/>
              <a:t> Secure Computation</a:t>
            </a:r>
            <a:br>
              <a:rPr lang="en-US" dirty="0"/>
            </a:br>
            <a:r>
              <a:rPr lang="en-US" dirty="0"/>
              <a:t>Binary Search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4600" y="1901825"/>
            <a:ext cx="52705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alice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a,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bob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key,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n) {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left=0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right=n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while(n&gt;0) {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mid =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left+right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)/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if(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a[mid]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&lt;key)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left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mid + 1;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right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mid;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n = (n+1)/2;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return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left;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38200" y="2743200"/>
            <a:ext cx="2819400" cy="1287465"/>
          </a:xfrm>
          <a:prstGeom prst="down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ORAM access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a[mid]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Down Arrow Callout 8"/>
          <p:cNvSpPr/>
          <p:nvPr/>
        </p:nvSpPr>
        <p:spPr>
          <a:xfrm>
            <a:off x="9055100" y="2743200"/>
            <a:ext cx="2438400" cy="1287465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ORAM access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a[mid]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52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RAM-model</a:t>
            </a:r>
            <a:r>
              <a:rPr lang="en-US" dirty="0"/>
              <a:t> Secure Computation</a:t>
            </a:r>
            <a:br>
              <a:rPr lang="en-US" dirty="0"/>
            </a:br>
            <a:r>
              <a:rPr lang="en-US" dirty="0"/>
              <a:t>Binary Search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4600" y="1901825"/>
            <a:ext cx="52705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alice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a,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bob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key,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n) {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left=0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right=n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while(n&gt;0) {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mid =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left+right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)/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if(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a[mid]&lt;key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left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mid + 1;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right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mid;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n = (n+1)/2;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return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left;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10" name="Down Arrow Callout 9"/>
          <p:cNvSpPr/>
          <p:nvPr/>
        </p:nvSpPr>
        <p:spPr>
          <a:xfrm>
            <a:off x="838200" y="2540000"/>
            <a:ext cx="2857500" cy="1182695"/>
          </a:xfrm>
          <a:prstGeom prst="down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Compare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a[mid]&lt;key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Down Arrow Callout 10"/>
          <p:cNvSpPr/>
          <p:nvPr/>
        </p:nvSpPr>
        <p:spPr>
          <a:xfrm>
            <a:off x="9055100" y="2540000"/>
            <a:ext cx="2400300" cy="1182695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Compare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a[mid]&lt;key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08200" y="3888585"/>
            <a:ext cx="304800" cy="279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108200" y="4341020"/>
            <a:ext cx="304800" cy="279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108200" y="4793455"/>
            <a:ext cx="304800" cy="279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0102850" y="3888585"/>
            <a:ext cx="304800" cy="279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0102850" y="4341020"/>
            <a:ext cx="304800" cy="279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0102850" y="4793455"/>
            <a:ext cx="304800" cy="279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03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RAM-Model Secure Computation: 2 scenarios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585247" y="2017640"/>
            <a:ext cx="4442790" cy="433346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Run-once tasks</a:t>
            </a:r>
          </a:p>
          <a:p>
            <a:pPr algn="ctr"/>
            <a:r>
              <a:rPr lang="en-US" sz="4000" dirty="0"/>
              <a:t>(e.g. </a:t>
            </a:r>
            <a:r>
              <a:rPr lang="en-US" sz="4000" dirty="0" err="1"/>
              <a:t>Dijkstra</a:t>
            </a:r>
            <a:r>
              <a:rPr lang="en-US" sz="4000" dirty="0"/>
              <a:t> Algorithm)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838200" y="2017641"/>
            <a:ext cx="4436166" cy="4333461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Repeated </a:t>
            </a:r>
            <a:r>
              <a:rPr lang="en-US" sz="4000" dirty="0" err="1"/>
              <a:t>Sublinear</a:t>
            </a:r>
            <a:r>
              <a:rPr lang="en-US" sz="4000" dirty="0"/>
              <a:t>-time queries</a:t>
            </a:r>
          </a:p>
          <a:p>
            <a:pPr algn="ctr"/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</a:rPr>
              <a:t>[Gordon et </a:t>
            </a:r>
            <a:r>
              <a:rPr lang="en-US" sz="3200" dirty="0">
                <a:solidFill>
                  <a:schemeClr val="bg1">
                    <a:lumMod val="85000"/>
                  </a:schemeClr>
                </a:solidFill>
              </a:rPr>
              <a:t>a</a:t>
            </a:r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</a:rPr>
              <a:t>l</a:t>
            </a:r>
            <a:r>
              <a:rPr lang="en-US" sz="3200" dirty="0">
                <a:solidFill>
                  <a:schemeClr val="bg1">
                    <a:lumMod val="85000"/>
                  </a:schemeClr>
                </a:solidFill>
              </a:rPr>
              <a:t>.</a:t>
            </a:r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</a:rPr>
              <a:t>, 2012]</a:t>
            </a:r>
            <a:endParaRPr lang="en-US" sz="4000" dirty="0">
              <a:solidFill>
                <a:schemeClr val="bg1">
                  <a:lumMod val="85000"/>
                </a:schemeClr>
              </a:solidFill>
            </a:endParaRPr>
          </a:p>
          <a:p>
            <a:pPr algn="ctr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0509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Automating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RAM-model Secure Computation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582728" y="4103788"/>
            <a:ext cx="2590800" cy="1322776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SCVM Intermediate Representation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 flipH="1">
            <a:off x="210138" y="3177589"/>
            <a:ext cx="1600200" cy="926199"/>
          </a:xfrm>
          <a:prstGeom prst="roundRect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300"/>
              </a:lnSpc>
            </a:pPr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Program in source language</a:t>
            </a:r>
            <a:endParaRPr lang="en-US" sz="2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24-Point Star 5"/>
          <p:cNvSpPr/>
          <p:nvPr/>
        </p:nvSpPr>
        <p:spPr>
          <a:xfrm>
            <a:off x="5587800" y="2158712"/>
            <a:ext cx="2465286" cy="1515252"/>
          </a:xfrm>
          <a:prstGeom prst="star24">
            <a:avLst/>
          </a:prstGeom>
          <a:noFill/>
          <a:ln w="12700">
            <a:solidFill>
              <a:schemeClr val="tx1"/>
            </a:solidFill>
            <a:prstDash val="dash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TextBox 13"/>
          <p:cNvSpPr txBox="1"/>
          <p:nvPr/>
        </p:nvSpPr>
        <p:spPr>
          <a:xfrm>
            <a:off x="6252360" y="2470806"/>
            <a:ext cx="1600200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9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Secure</a:t>
            </a:r>
          </a:p>
          <a:p>
            <a:pPr>
              <a:lnSpc>
                <a:spcPts val="19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computation</a:t>
            </a:r>
          </a:p>
          <a:p>
            <a:pPr>
              <a:lnSpc>
                <a:spcPts val="19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protocol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User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2054" y="1690688"/>
            <a:ext cx="1032292" cy="1032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15"/>
          <p:cNvSpPr txBox="1"/>
          <p:nvPr/>
        </p:nvSpPr>
        <p:spPr>
          <a:xfrm flipH="1">
            <a:off x="1220412" y="1859130"/>
            <a:ext cx="27590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Programmer</a:t>
            </a:r>
          </a:p>
          <a:p>
            <a:r>
              <a:rPr lang="en-US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Crypto Non-Expert</a:t>
            </a:r>
            <a:endParaRPr lang="en-US" sz="20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ight Arrow 9"/>
          <p:cNvSpPr/>
          <p:nvPr/>
        </p:nvSpPr>
        <p:spPr>
          <a:xfrm rot="5400000">
            <a:off x="772193" y="2780994"/>
            <a:ext cx="438567" cy="354623"/>
          </a:xfrm>
          <a:prstGeom prst="rightArrow">
            <a:avLst/>
          </a:prstGeom>
          <a:gradFill>
            <a:gsLst>
              <a:gs pos="0">
                <a:schemeClr val="dk1">
                  <a:shade val="51000"/>
                  <a:satMod val="130000"/>
                  <a:alpha val="33000"/>
                </a:schemeClr>
              </a:gs>
              <a:gs pos="80000">
                <a:schemeClr val="dk1">
                  <a:shade val="93000"/>
                  <a:satMod val="130000"/>
                  <a:alpha val="39000"/>
                </a:schemeClr>
              </a:gs>
              <a:gs pos="100000">
                <a:schemeClr val="dk1">
                  <a:shade val="94000"/>
                  <a:satMod val="135000"/>
                  <a:alpha val="29000"/>
                </a:schemeClr>
              </a:gs>
            </a:gsLst>
          </a:gra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2" name="Bent-Up Arrow 11"/>
          <p:cNvSpPr/>
          <p:nvPr/>
        </p:nvSpPr>
        <p:spPr>
          <a:xfrm rot="5400000">
            <a:off x="1259649" y="3728974"/>
            <a:ext cx="754138" cy="1503767"/>
          </a:xfrm>
          <a:prstGeom prst="bentUpArrow">
            <a:avLst>
              <a:gd name="adj1" fmla="val 17536"/>
              <a:gd name="adj2" fmla="val 20570"/>
              <a:gd name="adj3" fmla="val 16140"/>
            </a:avLst>
          </a:prstGeom>
          <a:gradFill>
            <a:gsLst>
              <a:gs pos="0">
                <a:schemeClr val="dk1">
                  <a:shade val="51000"/>
                  <a:satMod val="130000"/>
                  <a:alpha val="33000"/>
                </a:schemeClr>
              </a:gs>
              <a:gs pos="80000">
                <a:schemeClr val="dk1">
                  <a:shade val="93000"/>
                  <a:satMod val="130000"/>
                  <a:alpha val="39000"/>
                </a:schemeClr>
              </a:gs>
              <a:gs pos="100000">
                <a:schemeClr val="dk1">
                  <a:shade val="94000"/>
                  <a:satMod val="135000"/>
                  <a:alpha val="29000"/>
                </a:schemeClr>
              </a:gs>
            </a:gsLst>
          </a:gra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TextBox 29"/>
          <p:cNvSpPr txBox="1"/>
          <p:nvPr/>
        </p:nvSpPr>
        <p:spPr>
          <a:xfrm flipH="1">
            <a:off x="371686" y="4869004"/>
            <a:ext cx="1697452" cy="91512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182880" tIns="182880" rIns="182880" bIns="164592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2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Front-end</a:t>
            </a:r>
          </a:p>
          <a:p>
            <a:pPr>
              <a:lnSpc>
                <a:spcPts val="22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compiler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Bent-Up Arrow 13"/>
          <p:cNvSpPr/>
          <p:nvPr/>
        </p:nvSpPr>
        <p:spPr>
          <a:xfrm>
            <a:off x="5367654" y="3758133"/>
            <a:ext cx="1593899" cy="1023731"/>
          </a:xfrm>
          <a:prstGeom prst="bentUpArrow">
            <a:avLst>
              <a:gd name="adj1" fmla="val 16311"/>
              <a:gd name="adj2" fmla="val 15769"/>
              <a:gd name="adj3" fmla="val 16140"/>
            </a:avLst>
          </a:prstGeom>
          <a:gradFill>
            <a:gsLst>
              <a:gs pos="0">
                <a:schemeClr val="dk1">
                  <a:shade val="51000"/>
                  <a:satMod val="130000"/>
                  <a:alpha val="33000"/>
                </a:schemeClr>
              </a:gs>
              <a:gs pos="80000">
                <a:schemeClr val="dk1">
                  <a:shade val="93000"/>
                  <a:satMod val="130000"/>
                  <a:alpha val="39000"/>
                </a:schemeClr>
              </a:gs>
              <a:gs pos="100000">
                <a:schemeClr val="dk1">
                  <a:shade val="94000"/>
                  <a:satMod val="135000"/>
                  <a:alpha val="29000"/>
                </a:schemeClr>
              </a:gs>
            </a:gsLst>
          </a:gra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TextBox 33"/>
          <p:cNvSpPr txBox="1"/>
          <p:nvPr/>
        </p:nvSpPr>
        <p:spPr>
          <a:xfrm flipH="1">
            <a:off x="5587800" y="4878588"/>
            <a:ext cx="1618072" cy="91512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182880" tIns="182880" rIns="182880" bIns="164592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2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Back-end</a:t>
            </a:r>
          </a:p>
          <a:p>
            <a:pPr>
              <a:lnSpc>
                <a:spcPts val="22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compiler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85981" y="3016565"/>
            <a:ext cx="2060269" cy="5550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 Checker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ight Arrow 17"/>
          <p:cNvSpPr/>
          <p:nvPr/>
        </p:nvSpPr>
        <p:spPr>
          <a:xfrm rot="5400000">
            <a:off x="3650562" y="3682660"/>
            <a:ext cx="438567" cy="354623"/>
          </a:xfrm>
          <a:prstGeom prst="rightArrow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206904731"/>
              </p:ext>
            </p:extLst>
          </p:nvPr>
        </p:nvGraphicFramePr>
        <p:xfrm>
          <a:off x="8353999" y="1859130"/>
          <a:ext cx="3520501" cy="31849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384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Automating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RAM-model Secure Computation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582728" y="4103788"/>
            <a:ext cx="2590800" cy="1322776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SCVM Intermediate Representation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 flipH="1">
            <a:off x="210138" y="3177589"/>
            <a:ext cx="1600200" cy="926199"/>
          </a:xfrm>
          <a:prstGeom prst="roundRect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300"/>
              </a:lnSpc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Program in source language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24-Point Star 5"/>
          <p:cNvSpPr/>
          <p:nvPr/>
        </p:nvSpPr>
        <p:spPr>
          <a:xfrm>
            <a:off x="5587800" y="2158712"/>
            <a:ext cx="2465286" cy="1515252"/>
          </a:xfrm>
          <a:prstGeom prst="star24">
            <a:avLst/>
          </a:prstGeom>
          <a:noFill/>
          <a:ln w="12700">
            <a:solidFill>
              <a:schemeClr val="tx1"/>
            </a:solidFill>
            <a:prstDash val="dash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TextBox 13"/>
          <p:cNvSpPr txBox="1"/>
          <p:nvPr/>
        </p:nvSpPr>
        <p:spPr>
          <a:xfrm>
            <a:off x="6252360" y="2470806"/>
            <a:ext cx="1600200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9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Secure</a:t>
            </a:r>
          </a:p>
          <a:p>
            <a:pPr>
              <a:lnSpc>
                <a:spcPts val="19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computation</a:t>
            </a:r>
          </a:p>
          <a:p>
            <a:pPr>
              <a:lnSpc>
                <a:spcPts val="19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protocol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User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2054" y="1690688"/>
            <a:ext cx="1032292" cy="1032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15"/>
          <p:cNvSpPr txBox="1"/>
          <p:nvPr/>
        </p:nvSpPr>
        <p:spPr>
          <a:xfrm flipH="1">
            <a:off x="1220412" y="1859130"/>
            <a:ext cx="172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Programmer</a:t>
            </a:r>
          </a:p>
        </p:txBody>
      </p:sp>
      <p:sp>
        <p:nvSpPr>
          <p:cNvPr id="10" name="Right Arrow 9"/>
          <p:cNvSpPr/>
          <p:nvPr/>
        </p:nvSpPr>
        <p:spPr>
          <a:xfrm rot="5400000">
            <a:off x="772193" y="2780994"/>
            <a:ext cx="438567" cy="354623"/>
          </a:xfrm>
          <a:prstGeom prst="rightArrow">
            <a:avLst/>
          </a:prstGeom>
          <a:gradFill>
            <a:gsLst>
              <a:gs pos="0">
                <a:schemeClr val="dk1">
                  <a:shade val="51000"/>
                  <a:satMod val="130000"/>
                  <a:alpha val="33000"/>
                </a:schemeClr>
              </a:gs>
              <a:gs pos="80000">
                <a:schemeClr val="dk1">
                  <a:shade val="93000"/>
                  <a:satMod val="130000"/>
                  <a:alpha val="39000"/>
                </a:schemeClr>
              </a:gs>
              <a:gs pos="100000">
                <a:schemeClr val="dk1">
                  <a:shade val="94000"/>
                  <a:satMod val="135000"/>
                  <a:alpha val="29000"/>
                </a:schemeClr>
              </a:gs>
            </a:gsLst>
          </a:gra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2" name="Bent-Up Arrow 11"/>
          <p:cNvSpPr/>
          <p:nvPr/>
        </p:nvSpPr>
        <p:spPr>
          <a:xfrm rot="5400000">
            <a:off x="1259649" y="3728974"/>
            <a:ext cx="754138" cy="1503767"/>
          </a:xfrm>
          <a:prstGeom prst="bentUpArrow">
            <a:avLst>
              <a:gd name="adj1" fmla="val 17536"/>
              <a:gd name="adj2" fmla="val 20570"/>
              <a:gd name="adj3" fmla="val 16140"/>
            </a:avLst>
          </a:prstGeom>
          <a:gradFill>
            <a:gsLst>
              <a:gs pos="0">
                <a:schemeClr val="dk1">
                  <a:shade val="51000"/>
                  <a:satMod val="130000"/>
                  <a:alpha val="33000"/>
                </a:schemeClr>
              </a:gs>
              <a:gs pos="80000">
                <a:schemeClr val="dk1">
                  <a:shade val="93000"/>
                  <a:satMod val="130000"/>
                  <a:alpha val="39000"/>
                </a:schemeClr>
              </a:gs>
              <a:gs pos="100000">
                <a:schemeClr val="dk1">
                  <a:shade val="94000"/>
                  <a:satMod val="135000"/>
                  <a:alpha val="29000"/>
                </a:schemeClr>
              </a:gs>
            </a:gsLst>
          </a:gra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TextBox 29"/>
          <p:cNvSpPr txBox="1"/>
          <p:nvPr/>
        </p:nvSpPr>
        <p:spPr>
          <a:xfrm flipH="1">
            <a:off x="371686" y="4869004"/>
            <a:ext cx="1697452" cy="91512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182880" tIns="182880" rIns="182880" bIns="164592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2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Front-end</a:t>
            </a:r>
          </a:p>
          <a:p>
            <a:pPr>
              <a:lnSpc>
                <a:spcPts val="22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compiler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Bent-Up Arrow 13"/>
          <p:cNvSpPr/>
          <p:nvPr/>
        </p:nvSpPr>
        <p:spPr>
          <a:xfrm>
            <a:off x="5367654" y="3758133"/>
            <a:ext cx="1593899" cy="1023731"/>
          </a:xfrm>
          <a:prstGeom prst="bentUpArrow">
            <a:avLst>
              <a:gd name="adj1" fmla="val 16311"/>
              <a:gd name="adj2" fmla="val 15769"/>
              <a:gd name="adj3" fmla="val 16140"/>
            </a:avLst>
          </a:prstGeom>
          <a:gradFill>
            <a:gsLst>
              <a:gs pos="0">
                <a:schemeClr val="dk1">
                  <a:shade val="51000"/>
                  <a:satMod val="130000"/>
                  <a:alpha val="33000"/>
                </a:schemeClr>
              </a:gs>
              <a:gs pos="80000">
                <a:schemeClr val="dk1">
                  <a:shade val="93000"/>
                  <a:satMod val="130000"/>
                  <a:alpha val="39000"/>
                </a:schemeClr>
              </a:gs>
              <a:gs pos="100000">
                <a:schemeClr val="dk1">
                  <a:shade val="94000"/>
                  <a:satMod val="135000"/>
                  <a:alpha val="29000"/>
                </a:schemeClr>
              </a:gs>
            </a:gsLst>
          </a:gra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TextBox 33"/>
          <p:cNvSpPr txBox="1"/>
          <p:nvPr/>
        </p:nvSpPr>
        <p:spPr>
          <a:xfrm flipH="1">
            <a:off x="5587800" y="4878588"/>
            <a:ext cx="1618072" cy="91512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182880" tIns="182880" rIns="182880" bIns="164592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2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Back-end</a:t>
            </a:r>
          </a:p>
          <a:p>
            <a:pPr>
              <a:lnSpc>
                <a:spcPts val="22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compiler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85981" y="3016565"/>
            <a:ext cx="2060269" cy="5550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 Checker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ight Arrow 17"/>
          <p:cNvSpPr/>
          <p:nvPr/>
        </p:nvSpPr>
        <p:spPr>
          <a:xfrm rot="5400000">
            <a:off x="3650562" y="3682660"/>
            <a:ext cx="438567" cy="354623"/>
          </a:xfrm>
          <a:prstGeom prst="right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048589100"/>
              </p:ext>
            </p:extLst>
          </p:nvPr>
        </p:nvGraphicFramePr>
        <p:xfrm>
          <a:off x="8353999" y="1859130"/>
          <a:ext cx="3520501" cy="31849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19763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Automating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RAM-model Secure Computation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582728" y="4103788"/>
            <a:ext cx="2590800" cy="1322776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SCVM Intermediate Representation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 flipH="1">
            <a:off x="210138" y="3177589"/>
            <a:ext cx="1600200" cy="926199"/>
          </a:xfrm>
          <a:prstGeom prst="roundRect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300"/>
              </a:lnSpc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Program in source language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24-Point Star 5"/>
          <p:cNvSpPr/>
          <p:nvPr/>
        </p:nvSpPr>
        <p:spPr>
          <a:xfrm>
            <a:off x="5587800" y="2158712"/>
            <a:ext cx="2465286" cy="1515252"/>
          </a:xfrm>
          <a:prstGeom prst="star24">
            <a:avLst/>
          </a:prstGeom>
          <a:noFill/>
          <a:ln w="12700">
            <a:solidFill>
              <a:schemeClr val="tx1"/>
            </a:solidFill>
            <a:prstDash val="dash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TextBox 13"/>
          <p:cNvSpPr txBox="1"/>
          <p:nvPr/>
        </p:nvSpPr>
        <p:spPr>
          <a:xfrm>
            <a:off x="6252360" y="2470806"/>
            <a:ext cx="1600200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9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Secure</a:t>
            </a:r>
          </a:p>
          <a:p>
            <a:pPr>
              <a:lnSpc>
                <a:spcPts val="19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computation</a:t>
            </a:r>
          </a:p>
          <a:p>
            <a:pPr>
              <a:lnSpc>
                <a:spcPts val="19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protocol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User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2054" y="1690688"/>
            <a:ext cx="1032292" cy="1032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15"/>
          <p:cNvSpPr txBox="1"/>
          <p:nvPr/>
        </p:nvSpPr>
        <p:spPr>
          <a:xfrm flipH="1">
            <a:off x="1220412" y="1859130"/>
            <a:ext cx="172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Programmer</a:t>
            </a:r>
          </a:p>
        </p:txBody>
      </p:sp>
      <p:sp>
        <p:nvSpPr>
          <p:cNvPr id="10" name="Right Arrow 9"/>
          <p:cNvSpPr/>
          <p:nvPr/>
        </p:nvSpPr>
        <p:spPr>
          <a:xfrm rot="5400000">
            <a:off x="772193" y="2780994"/>
            <a:ext cx="438567" cy="354623"/>
          </a:xfrm>
          <a:prstGeom prst="rightArrow">
            <a:avLst/>
          </a:prstGeom>
          <a:gradFill>
            <a:gsLst>
              <a:gs pos="0">
                <a:schemeClr val="dk1">
                  <a:shade val="51000"/>
                  <a:satMod val="130000"/>
                  <a:alpha val="33000"/>
                </a:schemeClr>
              </a:gs>
              <a:gs pos="80000">
                <a:schemeClr val="dk1">
                  <a:shade val="93000"/>
                  <a:satMod val="130000"/>
                  <a:alpha val="39000"/>
                </a:schemeClr>
              </a:gs>
              <a:gs pos="100000">
                <a:schemeClr val="dk1">
                  <a:shade val="94000"/>
                  <a:satMod val="135000"/>
                  <a:alpha val="29000"/>
                </a:schemeClr>
              </a:gs>
            </a:gsLst>
          </a:gra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2" name="Bent-Up Arrow 11"/>
          <p:cNvSpPr/>
          <p:nvPr/>
        </p:nvSpPr>
        <p:spPr>
          <a:xfrm rot="5400000">
            <a:off x="1259649" y="3728974"/>
            <a:ext cx="754138" cy="1503767"/>
          </a:xfrm>
          <a:prstGeom prst="bentUpArrow">
            <a:avLst>
              <a:gd name="adj1" fmla="val 17536"/>
              <a:gd name="adj2" fmla="val 20570"/>
              <a:gd name="adj3" fmla="val 16140"/>
            </a:avLst>
          </a:prstGeom>
          <a:gradFill>
            <a:gsLst>
              <a:gs pos="0">
                <a:schemeClr val="dk1">
                  <a:shade val="51000"/>
                  <a:satMod val="130000"/>
                  <a:alpha val="33000"/>
                </a:schemeClr>
              </a:gs>
              <a:gs pos="80000">
                <a:schemeClr val="dk1">
                  <a:shade val="93000"/>
                  <a:satMod val="130000"/>
                  <a:alpha val="39000"/>
                </a:schemeClr>
              </a:gs>
              <a:gs pos="100000">
                <a:schemeClr val="dk1">
                  <a:shade val="94000"/>
                  <a:satMod val="135000"/>
                  <a:alpha val="29000"/>
                </a:schemeClr>
              </a:gs>
            </a:gsLst>
          </a:gra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TextBox 29"/>
          <p:cNvSpPr txBox="1"/>
          <p:nvPr/>
        </p:nvSpPr>
        <p:spPr>
          <a:xfrm flipH="1">
            <a:off x="371686" y="4869004"/>
            <a:ext cx="1697452" cy="91512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182880" tIns="182880" rIns="182880" bIns="164592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2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Front-end</a:t>
            </a:r>
          </a:p>
          <a:p>
            <a:pPr>
              <a:lnSpc>
                <a:spcPts val="22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compiler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Bent-Up Arrow 13"/>
          <p:cNvSpPr/>
          <p:nvPr/>
        </p:nvSpPr>
        <p:spPr>
          <a:xfrm>
            <a:off x="5367654" y="3758133"/>
            <a:ext cx="1593899" cy="1023731"/>
          </a:xfrm>
          <a:prstGeom prst="bentUpArrow">
            <a:avLst>
              <a:gd name="adj1" fmla="val 16311"/>
              <a:gd name="adj2" fmla="val 15769"/>
              <a:gd name="adj3" fmla="val 16140"/>
            </a:avLst>
          </a:prstGeom>
          <a:gradFill>
            <a:gsLst>
              <a:gs pos="0">
                <a:schemeClr val="dk1">
                  <a:shade val="51000"/>
                  <a:satMod val="130000"/>
                  <a:alpha val="33000"/>
                </a:schemeClr>
              </a:gs>
              <a:gs pos="80000">
                <a:schemeClr val="dk1">
                  <a:shade val="93000"/>
                  <a:satMod val="130000"/>
                  <a:alpha val="39000"/>
                </a:schemeClr>
              </a:gs>
              <a:gs pos="100000">
                <a:schemeClr val="dk1">
                  <a:shade val="94000"/>
                  <a:satMod val="135000"/>
                  <a:alpha val="29000"/>
                </a:schemeClr>
              </a:gs>
            </a:gsLst>
          </a:gra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TextBox 33"/>
          <p:cNvSpPr txBox="1"/>
          <p:nvPr/>
        </p:nvSpPr>
        <p:spPr>
          <a:xfrm flipH="1">
            <a:off x="5587800" y="4878588"/>
            <a:ext cx="1618072" cy="91512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182880" tIns="182880" rIns="182880" bIns="164592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2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Back-end</a:t>
            </a:r>
          </a:p>
          <a:p>
            <a:pPr>
              <a:lnSpc>
                <a:spcPts val="22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compiler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85981" y="3016565"/>
            <a:ext cx="2060269" cy="5550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 Checker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ight Arrow 17"/>
          <p:cNvSpPr/>
          <p:nvPr/>
        </p:nvSpPr>
        <p:spPr>
          <a:xfrm rot="5400000">
            <a:off x="3650562" y="3682660"/>
            <a:ext cx="438567" cy="354623"/>
          </a:xfrm>
          <a:prstGeom prst="rightArrow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048536049"/>
              </p:ext>
            </p:extLst>
          </p:nvPr>
        </p:nvGraphicFramePr>
        <p:xfrm>
          <a:off x="8353999" y="1859130"/>
          <a:ext cx="3520501" cy="31849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71613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Toward generating efficient protocol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73107" y="1930537"/>
            <a:ext cx="3886200" cy="12523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Instruction-trace </a:t>
            </a:r>
            <a:r>
              <a:rPr lang="en-US" sz="2400" b="1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obliviousness</a:t>
            </a:r>
            <a:endParaRPr lang="en-US" sz="2400" b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152900" y="3422718"/>
            <a:ext cx="3886200" cy="12523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>
                <a:latin typeface="Palatino Linotype" panose="02040502050505030304" pitchFamily="18" charset="0"/>
              </a:rPr>
              <a:t>Memory-trace obliviousness</a:t>
            </a:r>
            <a:endParaRPr lang="en-US" sz="2400" b="1" dirty="0">
              <a:solidFill>
                <a:srgbClr val="FFFF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047871" y="4914899"/>
            <a:ext cx="3886200" cy="12523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latin typeface="Palatino Linotype" panose="02040502050505030304" pitchFamily="18" charset="0"/>
              </a:rPr>
              <a:t>Mixed-mode execution</a:t>
            </a:r>
            <a:endParaRPr lang="en-US" sz="2400" dirty="0">
              <a:solidFill>
                <a:srgbClr val="FFFF0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7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 generating efficient protocol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38200" y="1930537"/>
            <a:ext cx="3886200" cy="125233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latin typeface="Palatino Linotype" panose="02040502050505030304" pitchFamily="18" charset="0"/>
              </a:rPr>
              <a:t>Instruction-trace obliviousness</a:t>
            </a:r>
            <a:endParaRPr lang="en-US" sz="2400" dirty="0">
              <a:solidFill>
                <a:srgbClr val="FFFF0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33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latino Linotype" panose="02040502050505030304" pitchFamily="18" charset="0"/>
              </a:rPr>
              <a:t>Program counter leaks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instructions being executed leak information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lvl="0" indent="0">
              <a:spcBef>
                <a:spcPts val="100"/>
              </a:spcBef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if(a[mid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&lt;key)  </a:t>
            </a:r>
          </a:p>
          <a:p>
            <a:pPr marL="0" lvl="0" indent="0">
              <a:spcBef>
                <a:spcPts val="100"/>
              </a:spcBef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l = mid + 1;</a:t>
            </a:r>
          </a:p>
          <a:p>
            <a:pPr marL="0" lvl="0" indent="0">
              <a:spcBef>
                <a:spcPts val="100"/>
              </a:spcBef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else </a:t>
            </a:r>
          </a:p>
          <a:p>
            <a:pPr marL="0" lvl="0" indent="0">
              <a:spcBef>
                <a:spcPts val="100"/>
              </a:spcBef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r = mid;</a:t>
            </a:r>
          </a:p>
          <a:p>
            <a:pPr marL="0" indent="0">
              <a:buNone/>
            </a:pPr>
            <a:r>
              <a:rPr lang="en-US" sz="36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2753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Computation</a:t>
            </a:r>
            <a:endParaRPr lang="en-US" dirty="0"/>
          </a:p>
        </p:txBody>
      </p:sp>
      <p:pic>
        <p:nvPicPr>
          <p:cNvPr id="1026" name="Picture 2" descr="https://www.princesssharon.com/image/data/alice/Alice-PNG-alice-in-wonderland-33922018-444-800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19" y="2037611"/>
            <a:ext cx="1781237" cy="3209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loud 3"/>
          <p:cNvSpPr/>
          <p:nvPr/>
        </p:nvSpPr>
        <p:spPr>
          <a:xfrm>
            <a:off x="2076227" y="1690688"/>
            <a:ext cx="2254473" cy="1218783"/>
          </a:xfrm>
          <a:prstGeom prst="clou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My age is 16</a:t>
            </a:r>
          </a:p>
          <a:p>
            <a:pPr algn="ctr"/>
            <a:r>
              <a:rPr lang="en-US" dirty="0" smtClean="0"/>
              <a:t>I do not want</a:t>
            </a:r>
          </a:p>
          <a:p>
            <a:pPr algn="ctr"/>
            <a:r>
              <a:rPr lang="en-US" dirty="0" smtClean="0"/>
              <a:t>Bob to know</a:t>
            </a:r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7570179" y="1690688"/>
            <a:ext cx="2313390" cy="128099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My age is 12</a:t>
            </a:r>
          </a:p>
          <a:p>
            <a:pPr algn="ctr"/>
            <a:r>
              <a:rPr lang="en-US" dirty="0" smtClean="0"/>
              <a:t>I do not want Alice to know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2571078" y="3431689"/>
            <a:ext cx="1982823" cy="45182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>
            <a:off x="7350392" y="3431689"/>
            <a:ext cx="2041034" cy="45182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726022" y="3431689"/>
            <a:ext cx="2513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Who is the oldest?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1923" y="2817295"/>
            <a:ext cx="1590675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92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latino Linotype" panose="02040502050505030304" pitchFamily="18" charset="0"/>
              </a:rPr>
              <a:t>Program counter leaks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instructions being executed leak information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lvl="0" indent="0">
              <a:spcBef>
                <a:spcPts val="100"/>
              </a:spcBef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if(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a[mid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&lt;key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</a:p>
          <a:p>
            <a:pPr marL="0" lvl="0" indent="0">
              <a:spcBef>
                <a:spcPts val="100"/>
              </a:spcBef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= mid + 1;</a:t>
            </a:r>
          </a:p>
          <a:p>
            <a:pPr marL="0" lvl="0" indent="0">
              <a:spcBef>
                <a:spcPts val="100"/>
              </a:spcBef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else </a:t>
            </a:r>
          </a:p>
          <a:p>
            <a:pPr marL="0" lvl="0" indent="0">
              <a:spcBef>
                <a:spcPts val="100"/>
              </a:spcBef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r = mid;</a:t>
            </a:r>
          </a:p>
          <a:p>
            <a:pPr marL="0" indent="0">
              <a:buNone/>
            </a:pPr>
            <a:r>
              <a:rPr lang="en-US" sz="36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6588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latino Linotype" panose="02040502050505030304" pitchFamily="18" charset="0"/>
              </a:rPr>
              <a:t>Program counter leaks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instructions being executed leak information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lvl="0" indent="0">
              <a:spcBef>
                <a:spcPts val="100"/>
              </a:spcBef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if(</a:t>
            </a:r>
            <a:r>
              <a:rPr lang="en-US" sz="36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a[mid</a:t>
            </a:r>
            <a:r>
              <a:rPr lang="en-US" sz="36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sz="36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&lt;key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</a:p>
          <a:p>
            <a:pPr marL="0" lvl="0" indent="0">
              <a:spcBef>
                <a:spcPts val="100"/>
              </a:spcBef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l = mid + 1;</a:t>
            </a:r>
          </a:p>
          <a:p>
            <a:pPr marL="0" lvl="0" indent="0">
              <a:spcBef>
                <a:spcPts val="100"/>
              </a:spcBef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else </a:t>
            </a:r>
          </a:p>
          <a:p>
            <a:pPr marL="0" lvl="0" indent="0">
              <a:spcBef>
                <a:spcPts val="100"/>
              </a:spcBef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6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= mid;</a:t>
            </a:r>
          </a:p>
          <a:p>
            <a:pPr marL="0" indent="0">
              <a:buNone/>
            </a:pPr>
            <a:r>
              <a:rPr lang="en-US" sz="36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9625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latino Linotype" panose="02040502050505030304" pitchFamily="18" charset="0"/>
              </a:rPr>
              <a:t>Program counter leaks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instructions being executed leak information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lvl="0" indent="0">
              <a:spcBef>
                <a:spcPts val="100"/>
              </a:spcBef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if(a[mid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&lt;key)  </a:t>
            </a:r>
          </a:p>
          <a:p>
            <a:pPr marL="0" lvl="0" indent="0">
              <a:spcBef>
                <a:spcPts val="100"/>
              </a:spcBef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l = mid + 1;</a:t>
            </a:r>
          </a:p>
          <a:p>
            <a:pPr marL="0" lvl="0" indent="0">
              <a:spcBef>
                <a:spcPts val="100"/>
              </a:spcBef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else </a:t>
            </a:r>
          </a:p>
          <a:p>
            <a:pPr marL="0" lvl="0" indent="0">
              <a:spcBef>
                <a:spcPts val="100"/>
              </a:spcBef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r = mid;</a:t>
            </a:r>
          </a:p>
          <a:p>
            <a:pPr marL="0" indent="0">
              <a:buNone/>
            </a:pPr>
            <a:r>
              <a:rPr lang="en-US" sz="3600" dirty="0" smtClean="0"/>
              <a:t>	</a:t>
            </a:r>
          </a:p>
        </p:txBody>
      </p:sp>
      <p:pic>
        <p:nvPicPr>
          <p:cNvPr id="1026" name="Picture 2" descr="http://www.easywork-greatpay.com/images/circuit-boards-desig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675" y="3255665"/>
            <a:ext cx="3692525" cy="2511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42618" y="2794000"/>
            <a:ext cx="22687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Universal Circuit</a:t>
            </a:r>
            <a:endParaRPr lang="en-US" sz="2400" b="1" dirty="0"/>
          </a:p>
        </p:txBody>
      </p:sp>
      <p:sp>
        <p:nvSpPr>
          <p:cNvPr id="5" name="Right Arrow 4"/>
          <p:cNvSpPr/>
          <p:nvPr/>
        </p:nvSpPr>
        <p:spPr>
          <a:xfrm>
            <a:off x="1778000" y="4241800"/>
            <a:ext cx="2844800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/>
              <a:t>Instruction</a:t>
            </a:r>
            <a:endParaRPr lang="en-US" sz="3000" b="1" dirty="0"/>
          </a:p>
        </p:txBody>
      </p:sp>
      <p:sp>
        <p:nvSpPr>
          <p:cNvPr id="6" name="Right Arrow 5"/>
          <p:cNvSpPr/>
          <p:nvPr/>
        </p:nvSpPr>
        <p:spPr>
          <a:xfrm>
            <a:off x="8597900" y="3255665"/>
            <a:ext cx="876300" cy="2114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8597900" y="5530752"/>
            <a:ext cx="876300" cy="2114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498412" y="2901986"/>
            <a:ext cx="553998" cy="321927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2400" dirty="0" smtClean="0"/>
              <a:t>Execute </a:t>
            </a:r>
            <a:r>
              <a:rPr lang="en-US" sz="2400" b="1" dirty="0" smtClean="0"/>
              <a:t>ALL </a:t>
            </a:r>
            <a:r>
              <a:rPr lang="en-US" sz="2400" dirty="0" smtClean="0"/>
              <a:t>instructions!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 rot="1962654">
            <a:off x="4013618" y="4295452"/>
            <a:ext cx="5464460" cy="40646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19463541">
            <a:off x="4013619" y="4346791"/>
            <a:ext cx="5464460" cy="40646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700529" y="6027445"/>
            <a:ext cx="224612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INEFFICIENT!</a:t>
            </a:r>
            <a:endParaRPr lang="en-US" sz="3000" b="1" dirty="0"/>
          </a:p>
        </p:txBody>
      </p:sp>
      <p:sp>
        <p:nvSpPr>
          <p:cNvPr id="16" name="Right Arrow 15"/>
          <p:cNvSpPr/>
          <p:nvPr/>
        </p:nvSpPr>
        <p:spPr>
          <a:xfrm>
            <a:off x="8601075" y="3938957"/>
            <a:ext cx="876300" cy="2114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8591968" y="4779602"/>
            <a:ext cx="876300" cy="2114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082554" y="4042192"/>
            <a:ext cx="13704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pc value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47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8" grpId="0" animBg="1"/>
      <p:bldP spid="9" grpId="0"/>
      <p:bldP spid="11" grpId="0" animBg="1"/>
      <p:bldP spid="13" grpId="0" animBg="1"/>
      <p:bldP spid="12" grpId="0"/>
      <p:bldP spid="16" grpId="0" animBg="1"/>
      <p:bldP spid="17" grpId="0" animBg="1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Instruction-trace obliviousness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05508" y="2037521"/>
            <a:ext cx="2969591" cy="19381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ts val="100"/>
              </a:spcBef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if(a[mid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&lt;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key)  </a:t>
            </a:r>
          </a:p>
          <a:p>
            <a:pPr lvl="0">
              <a:spcBef>
                <a:spcPts val="100"/>
              </a:spcBef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l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mid + 1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>
              <a:spcBef>
                <a:spcPts val="100"/>
              </a:spcBef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else </a:t>
            </a:r>
          </a:p>
          <a:p>
            <a:pPr lvl="0">
              <a:spcBef>
                <a:spcPts val="100"/>
              </a:spcBef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r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mid;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5999" y="2037521"/>
            <a:ext cx="3535017" cy="27757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t1=a[mid];</a:t>
            </a:r>
          </a:p>
          <a:p>
            <a:r>
              <a:rPr lang="en-US" sz="3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mp</a:t>
            </a:r>
            <a:r>
              <a:rPr lang="en-US" sz="3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= t1&lt;key;</a:t>
            </a:r>
          </a:p>
          <a:p>
            <a:r>
              <a:rPr lang="en-US" sz="3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t2=mid+1;</a:t>
            </a:r>
          </a:p>
          <a:p>
            <a:r>
              <a:rPr lang="en-US" sz="3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l=</a:t>
            </a:r>
            <a:r>
              <a:rPr lang="en-US" sz="30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mux</a:t>
            </a:r>
            <a:r>
              <a:rPr lang="en-US" sz="3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cmp</a:t>
            </a:r>
            <a:r>
              <a:rPr lang="en-US" sz="3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t2, l);</a:t>
            </a:r>
          </a:p>
          <a:p>
            <a:r>
              <a:rPr lang="en-US" sz="3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r=</a:t>
            </a:r>
            <a:r>
              <a:rPr lang="en-US" sz="30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mux</a:t>
            </a:r>
            <a:r>
              <a:rPr lang="en-US" sz="3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cmp</a:t>
            </a:r>
            <a:r>
              <a:rPr lang="en-US" sz="3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r, mid);</a:t>
            </a:r>
            <a:endParaRPr lang="en-US" sz="3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064000" y="2415207"/>
            <a:ext cx="1905275" cy="5068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ular Callout 6"/>
          <p:cNvSpPr/>
          <p:nvPr/>
        </p:nvSpPr>
        <p:spPr>
          <a:xfrm>
            <a:off x="2373518" y="4089400"/>
            <a:ext cx="3277982" cy="2133600"/>
          </a:xfrm>
          <a:prstGeom prst="wedgeRoundRectCallout">
            <a:avLst>
              <a:gd name="adj1" fmla="val 61632"/>
              <a:gd name="adj2" fmla="val -44030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Instruction-trace oblivious programs, e.g. straight-line programs, can avoid the universal circuit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771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 generating efficient protocol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73107" y="1930537"/>
            <a:ext cx="3886200" cy="125233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latin typeface="Palatino Linotype" panose="02040502050505030304" pitchFamily="18" charset="0"/>
              </a:rPr>
              <a:t>Instruction-trace </a:t>
            </a:r>
            <a:r>
              <a:rPr lang="en-US" sz="2400" b="1" dirty="0" smtClean="0">
                <a:latin typeface="Palatino Linotype" panose="02040502050505030304" pitchFamily="18" charset="0"/>
              </a:rPr>
              <a:t>obliviousness</a:t>
            </a:r>
            <a:endParaRPr lang="en-US" sz="2400" b="1" dirty="0">
              <a:solidFill>
                <a:srgbClr val="FFFF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644900" y="3422718"/>
            <a:ext cx="3886200" cy="125233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latin typeface="Palatino Linotype" panose="02040502050505030304" pitchFamily="18" charset="0"/>
              </a:rPr>
              <a:t>Memory-trace </a:t>
            </a:r>
            <a:r>
              <a:rPr lang="en-US" sz="2400" b="1" dirty="0" smtClean="0">
                <a:latin typeface="Palatino Linotype" panose="02040502050505030304" pitchFamily="18" charset="0"/>
              </a:rPr>
              <a:t>obliviousness</a:t>
            </a:r>
            <a:endParaRPr lang="en-US" sz="2400" dirty="0">
              <a:solidFill>
                <a:srgbClr val="FFFF0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25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Trace </a:t>
            </a:r>
            <a:r>
              <a:rPr lang="en-US" dirty="0" smtClean="0"/>
              <a:t>Obliviousness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count(public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alice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bob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T) {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0;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for(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i=0; i&lt;n; ++i) {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if(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]==T)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count+1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202391" y="4699904"/>
            <a:ext cx="5168900" cy="18153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Times" panose="02020603050405020304" pitchFamily="18" charset="0"/>
                <a:cs typeface="Times" panose="02020603050405020304" pitchFamily="18" charset="0"/>
              </a:rPr>
              <a:t>data</a:t>
            </a:r>
            <a:r>
              <a:rPr lang="en-US" sz="4000" b="1" dirty="0" smtClean="0"/>
              <a:t> need </a:t>
            </a:r>
            <a:r>
              <a:rPr lang="en-US" sz="4000" b="1" dirty="0" smtClean="0">
                <a:solidFill>
                  <a:srgbClr val="FFFF00"/>
                </a:solidFill>
              </a:rPr>
              <a:t>not </a:t>
            </a:r>
            <a:r>
              <a:rPr lang="en-US" sz="4000" b="1" dirty="0" smtClean="0">
                <a:solidFill>
                  <a:schemeClr val="bg1"/>
                </a:solidFill>
              </a:rPr>
              <a:t>be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 smtClean="0"/>
              <a:t>stored in an </a:t>
            </a:r>
            <a:r>
              <a:rPr lang="en-US" sz="4000" b="1" dirty="0" smtClean="0">
                <a:solidFill>
                  <a:srgbClr val="FFFF00"/>
                </a:solidFill>
              </a:rPr>
              <a:t>ORAM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35483" y="2995031"/>
            <a:ext cx="4618317" cy="5105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RAM</a:t>
            </a:r>
            <a:endParaRPr lang="en-US" sz="3000" dirty="0"/>
          </a:p>
        </p:txBody>
      </p:sp>
      <p:sp>
        <p:nvSpPr>
          <p:cNvPr id="6" name="Right Arrow 5"/>
          <p:cNvSpPr/>
          <p:nvPr/>
        </p:nvSpPr>
        <p:spPr>
          <a:xfrm>
            <a:off x="6735482" y="4362597"/>
            <a:ext cx="4618317" cy="33730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7642804" y="3505553"/>
            <a:ext cx="8366" cy="94594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8187745" y="3505553"/>
            <a:ext cx="8965" cy="94594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10948008" y="3505555"/>
            <a:ext cx="18816" cy="94594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917666" y="4611798"/>
            <a:ext cx="22539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Linear scan</a:t>
            </a:r>
            <a:endParaRPr lang="en-US" sz="30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7128454" y="3505553"/>
            <a:ext cx="8366" cy="94594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5120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Trace Obliviousness: SCVM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622561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count(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n,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alice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data,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bob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T) {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 = 0;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for(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i=0; i&lt;n; ++i) {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if(data[i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]==T)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count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count+1;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}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460761" y="1825625"/>
            <a:ext cx="5622561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count(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n, </a:t>
            </a:r>
          </a:p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data, 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T) {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 = 0;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for(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i=0; i&lt;n; ++i) {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if(data[i]==T)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count =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count+1;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}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7" name="Right Arrow 6"/>
          <p:cNvSpPr/>
          <p:nvPr/>
        </p:nvSpPr>
        <p:spPr>
          <a:xfrm>
            <a:off x="4931764" y="3222885"/>
            <a:ext cx="1229193" cy="554636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14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Lattice and Type System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01621" y="6093079"/>
            <a:ext cx="423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P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479269" y="4967063"/>
            <a:ext cx="40748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A</a:t>
            </a:r>
            <a:endParaRPr lang="en-US" sz="3000" dirty="0"/>
          </a:p>
        </p:txBody>
      </p:sp>
      <p:sp>
        <p:nvSpPr>
          <p:cNvPr id="6" name="TextBox 5"/>
          <p:cNvSpPr txBox="1"/>
          <p:nvPr/>
        </p:nvSpPr>
        <p:spPr>
          <a:xfrm>
            <a:off x="3577733" y="4967063"/>
            <a:ext cx="39466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B</a:t>
            </a:r>
            <a:endParaRPr lang="en-US" sz="3000" dirty="0"/>
          </a:p>
        </p:txBody>
      </p:sp>
      <p:sp>
        <p:nvSpPr>
          <p:cNvPr id="7" name="TextBox 6"/>
          <p:cNvSpPr txBox="1"/>
          <p:nvPr/>
        </p:nvSpPr>
        <p:spPr>
          <a:xfrm>
            <a:off x="3004379" y="3799187"/>
            <a:ext cx="4207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O</a:t>
            </a:r>
            <a:endParaRPr lang="en-US" sz="3000" dirty="0"/>
          </a:p>
        </p:txBody>
      </p:sp>
      <p:cxnSp>
        <p:nvCxnSpPr>
          <p:cNvPr id="9" name="Straight Arrow Connector 8"/>
          <p:cNvCxnSpPr>
            <a:endCxn id="5" idx="2"/>
          </p:cNvCxnSpPr>
          <p:nvPr/>
        </p:nvCxnSpPr>
        <p:spPr>
          <a:xfrm flipH="1" flipV="1">
            <a:off x="2683011" y="5521061"/>
            <a:ext cx="531056" cy="57201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0"/>
            <a:endCxn id="6" idx="2"/>
          </p:cNvCxnSpPr>
          <p:nvPr/>
        </p:nvCxnSpPr>
        <p:spPr>
          <a:xfrm flipV="1">
            <a:off x="3213378" y="5521061"/>
            <a:ext cx="561685" cy="57201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0"/>
            <a:endCxn id="7" idx="2"/>
          </p:cNvCxnSpPr>
          <p:nvPr/>
        </p:nvCxnSpPr>
        <p:spPr>
          <a:xfrm flipV="1">
            <a:off x="2683011" y="4353185"/>
            <a:ext cx="531746" cy="61387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0"/>
            <a:endCxn id="7" idx="2"/>
          </p:cNvCxnSpPr>
          <p:nvPr/>
        </p:nvCxnSpPr>
        <p:spPr>
          <a:xfrm flipH="1" flipV="1">
            <a:off x="3214757" y="4353185"/>
            <a:ext cx="560306" cy="61387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67773" y="1568346"/>
            <a:ext cx="535007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 Program: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if(data[i]==T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 = count+1;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02767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Lattice and Type System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01621" y="6093079"/>
            <a:ext cx="423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P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479269" y="4967063"/>
            <a:ext cx="40748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A</a:t>
            </a:r>
            <a:endParaRPr lang="en-US" sz="3000" dirty="0"/>
          </a:p>
        </p:txBody>
      </p:sp>
      <p:sp>
        <p:nvSpPr>
          <p:cNvPr id="6" name="TextBox 5"/>
          <p:cNvSpPr txBox="1"/>
          <p:nvPr/>
        </p:nvSpPr>
        <p:spPr>
          <a:xfrm>
            <a:off x="3577733" y="4967063"/>
            <a:ext cx="39466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B</a:t>
            </a:r>
            <a:endParaRPr lang="en-US" sz="3000" dirty="0"/>
          </a:p>
        </p:txBody>
      </p:sp>
      <p:sp>
        <p:nvSpPr>
          <p:cNvPr id="7" name="TextBox 6"/>
          <p:cNvSpPr txBox="1"/>
          <p:nvPr/>
        </p:nvSpPr>
        <p:spPr>
          <a:xfrm>
            <a:off x="3004379" y="3799187"/>
            <a:ext cx="4207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O</a:t>
            </a:r>
            <a:endParaRPr lang="en-US" sz="3000" dirty="0"/>
          </a:p>
        </p:txBody>
      </p:sp>
      <p:cxnSp>
        <p:nvCxnSpPr>
          <p:cNvPr id="9" name="Straight Arrow Connector 8"/>
          <p:cNvCxnSpPr>
            <a:endCxn id="5" idx="2"/>
          </p:cNvCxnSpPr>
          <p:nvPr/>
        </p:nvCxnSpPr>
        <p:spPr>
          <a:xfrm flipH="1" flipV="1">
            <a:off x="2683011" y="5521061"/>
            <a:ext cx="531056" cy="57201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0"/>
            <a:endCxn id="6" idx="2"/>
          </p:cNvCxnSpPr>
          <p:nvPr/>
        </p:nvCxnSpPr>
        <p:spPr>
          <a:xfrm flipV="1">
            <a:off x="3213378" y="5521061"/>
            <a:ext cx="561685" cy="57201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0"/>
            <a:endCxn id="7" idx="2"/>
          </p:cNvCxnSpPr>
          <p:nvPr/>
        </p:nvCxnSpPr>
        <p:spPr>
          <a:xfrm flipV="1">
            <a:off x="2683011" y="4353185"/>
            <a:ext cx="531746" cy="61387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0"/>
            <a:endCxn id="7" idx="2"/>
          </p:cNvCxnSpPr>
          <p:nvPr/>
        </p:nvCxnSpPr>
        <p:spPr>
          <a:xfrm flipH="1" flipV="1">
            <a:off x="3214757" y="4353185"/>
            <a:ext cx="560306" cy="61387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67773" y="1568346"/>
            <a:ext cx="535007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 Program:</a:t>
            </a:r>
          </a:p>
          <a:p>
            <a:r>
              <a:rPr lang="en-US" sz="3000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if(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]==</a:t>
            </a: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 </a:t>
            </a: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count+1;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570807" y="1568346"/>
                <a:ext cx="6109617" cy="24006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Typing Constraints (part):</a:t>
                </a:r>
                <a:endParaRPr lang="en-US" sz="3000" i="0" dirty="0" smtClean="0">
                  <a:latin typeface="Cambria Math" panose="02040503050406030204" pitchFamily="18" charset="0"/>
                </a:endParaRPr>
              </a:p>
              <a:p>
                <a:r>
                  <a:rPr lang="en-US" sz="3000" dirty="0" smtClean="0">
                    <a:latin typeface="Cambria Math" panose="02040503050406030204" pitchFamily="18" charset="0"/>
                  </a:rPr>
                  <a:t>Implicit </a:t>
                </a:r>
                <a:r>
                  <a:rPr lang="en-US" sz="3000" dirty="0">
                    <a:latin typeface="Cambria Math" panose="02040503050406030204" pitchFamily="18" charset="0"/>
                  </a:rPr>
                  <a:t>flow</a:t>
                </a:r>
                <a:endParaRPr lang="en-US" sz="3000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</m:e>
                        <m:sub>
                          <m:r>
                            <a:rPr lang="en-US" sz="30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𝐢</m:t>
                          </m:r>
                        </m:sub>
                      </m:sSub>
                      <m:r>
                        <a:rPr lang="en-US" sz="3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⊑</m:t>
                      </m:r>
                      <m:sSub>
                        <m:sSubPr>
                          <m:ctrlPr>
                            <a:rPr lang="en-US" sz="3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</m:e>
                        <m:sub>
                          <m:r>
                            <a:rPr lang="en-US" sz="30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𝐝𝐚𝐭𝐚</m:t>
                          </m:r>
                        </m:sub>
                      </m:sSub>
                    </m:oMath>
                  </m:oMathPara>
                </a14:m>
                <a:endParaRPr lang="en-US" sz="3000" b="1" dirty="0" smtClean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𝐏</m:t>
                      </m:r>
                      <m:r>
                        <a:rPr lang="en-US" sz="3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⊑</m:t>
                      </m:r>
                      <m:r>
                        <a:rPr lang="en-US" sz="3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𝐀</m:t>
                      </m:r>
                    </m:oMath>
                  </m:oMathPara>
                </a14:m>
                <a:endParaRPr lang="en-US" sz="3000" b="1" dirty="0" smtClean="0">
                  <a:solidFill>
                    <a:srgbClr val="FF0000"/>
                  </a:solidFill>
                </a:endParaRPr>
              </a:p>
              <a:p>
                <a:endParaRPr lang="en-US" sz="3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0807" y="1568346"/>
                <a:ext cx="6109617" cy="2400657"/>
              </a:xfrm>
              <a:prstGeom prst="rect">
                <a:avLst/>
              </a:prstGeom>
              <a:blipFill rotWithShape="0">
                <a:blip r:embed="rId2"/>
                <a:stretch>
                  <a:fillRect l="-2395" t="-3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urved Up Arrow 13"/>
          <p:cNvSpPr/>
          <p:nvPr/>
        </p:nvSpPr>
        <p:spPr>
          <a:xfrm rot="10800000">
            <a:off x="1445329" y="1735434"/>
            <a:ext cx="739071" cy="385488"/>
          </a:xfrm>
          <a:prstGeom prst="curvedUpArrow">
            <a:avLst>
              <a:gd name="adj1" fmla="val 17900"/>
              <a:gd name="adj2" fmla="val 50000"/>
              <a:gd name="adj3" fmla="val 250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52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 generating efficient protocol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838200" y="1930537"/>
            <a:ext cx="3886200" cy="125233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Instruction-trace </a:t>
            </a:r>
            <a:r>
              <a:rPr lang="en-US" sz="2400" b="1" dirty="0" smtClean="0">
                <a:latin typeface="Palatino Linotype" panose="02040502050505030304" pitchFamily="18" charset="0"/>
              </a:rPr>
              <a:t>obliviousness</a:t>
            </a:r>
            <a:endParaRPr lang="en-US" sz="2400" b="1" dirty="0">
              <a:solidFill>
                <a:srgbClr val="FFFF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771900" y="3422718"/>
            <a:ext cx="3886200" cy="125233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latin typeface="Palatino Linotype" panose="02040502050505030304" pitchFamily="18" charset="0"/>
              </a:rPr>
              <a:t>Memory-trace </a:t>
            </a:r>
            <a:r>
              <a:rPr lang="en-US" sz="2400" b="1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obliviousness</a:t>
            </a:r>
            <a:endParaRPr lang="en-US" sz="2400" b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728085" y="4914899"/>
            <a:ext cx="3886200" cy="125233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latin typeface="Palatino Linotype" panose="02040502050505030304" pitchFamily="18" charset="0"/>
              </a:rPr>
              <a:t>Mixed-mode execution</a:t>
            </a:r>
            <a:endParaRPr lang="en-US" sz="2400" dirty="0">
              <a:solidFill>
                <a:srgbClr val="FFFF0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02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al 29"/>
          <p:cNvSpPr/>
          <p:nvPr/>
        </p:nvSpPr>
        <p:spPr>
          <a:xfrm>
            <a:off x="2828677" y="4019027"/>
            <a:ext cx="1500809" cy="1334639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Secure Computation</a:t>
            </a:r>
            <a:br>
              <a:rPr lang="en-US" dirty="0" smtClean="0"/>
            </a:br>
            <a:r>
              <a:rPr lang="en-US" dirty="0" smtClean="0"/>
              <a:t>Traditional solutions use </a:t>
            </a:r>
            <a:r>
              <a:rPr lang="en-US" sz="6700" b="1" dirty="0" smtClean="0">
                <a:solidFill>
                  <a:srgbClr val="FF0000"/>
                </a:solidFill>
              </a:rPr>
              <a:t>circuit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abstraction</a:t>
            </a:r>
            <a:endParaRPr lang="en-US" dirty="0"/>
          </a:p>
        </p:txBody>
      </p:sp>
      <p:pic>
        <p:nvPicPr>
          <p:cNvPr id="4" name="Picture 2" descr="https://www.princesssharon.com/image/data/alice/Alice-PNG-alice-in-wonderland-33922018-444-800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19" y="2431311"/>
            <a:ext cx="1781237" cy="3209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ounded Rectangle 11"/>
          <p:cNvSpPr/>
          <p:nvPr/>
        </p:nvSpPr>
        <p:spPr>
          <a:xfrm>
            <a:off x="2823415" y="2287046"/>
            <a:ext cx="1473798" cy="75303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&gt;=16?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3435740" y="3147658"/>
            <a:ext cx="274733" cy="871369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075682" y="4404537"/>
            <a:ext cx="397172" cy="22591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6" name="Rectangle 15"/>
          <p:cNvSpPr/>
          <p:nvPr/>
        </p:nvSpPr>
        <p:spPr>
          <a:xfrm>
            <a:off x="3627182" y="4404537"/>
            <a:ext cx="397172" cy="22591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144345" y="4235721"/>
            <a:ext cx="2180" cy="168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383131" y="4235721"/>
            <a:ext cx="2180" cy="168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684461" y="4235721"/>
            <a:ext cx="2180" cy="168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937301" y="4235721"/>
            <a:ext cx="2180" cy="168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272088" y="4630447"/>
            <a:ext cx="2180" cy="168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827160" y="4630447"/>
            <a:ext cx="2180" cy="168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217961" y="4799263"/>
            <a:ext cx="671513" cy="19131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31" idx="2"/>
          </p:cNvCxnSpPr>
          <p:nvPr/>
        </p:nvCxnSpPr>
        <p:spPr>
          <a:xfrm flipH="1">
            <a:off x="3551035" y="4990577"/>
            <a:ext cx="2683" cy="1831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4" name="Right Arrow 33"/>
          <p:cNvSpPr/>
          <p:nvPr/>
        </p:nvSpPr>
        <p:spPr>
          <a:xfrm>
            <a:off x="4452731" y="4630447"/>
            <a:ext cx="2276061" cy="168816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6864545" y="2287045"/>
            <a:ext cx="1473798" cy="753035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Down Arrow 35"/>
          <p:cNvSpPr/>
          <p:nvPr/>
        </p:nvSpPr>
        <p:spPr>
          <a:xfrm>
            <a:off x="7464077" y="3147657"/>
            <a:ext cx="274733" cy="871369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6854150" y="4019027"/>
            <a:ext cx="1500809" cy="1334639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101155" y="4404537"/>
            <a:ext cx="397172" cy="2259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39" name="Rectangle 38"/>
          <p:cNvSpPr/>
          <p:nvPr/>
        </p:nvSpPr>
        <p:spPr>
          <a:xfrm>
            <a:off x="7652655" y="4404537"/>
            <a:ext cx="397172" cy="2259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7169818" y="4235721"/>
            <a:ext cx="2180" cy="1688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7408604" y="4235721"/>
            <a:ext cx="2180" cy="1688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7709934" y="4235721"/>
            <a:ext cx="2180" cy="1688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7962774" y="4235721"/>
            <a:ext cx="2180" cy="1688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7297561" y="4630447"/>
            <a:ext cx="2180" cy="1688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7852633" y="4630447"/>
            <a:ext cx="2180" cy="1688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  <p:sp>
        <p:nvSpPr>
          <p:cNvPr id="46" name="Rectangle 45"/>
          <p:cNvSpPr/>
          <p:nvPr/>
        </p:nvSpPr>
        <p:spPr>
          <a:xfrm>
            <a:off x="7243434" y="4799263"/>
            <a:ext cx="671513" cy="19131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>
            <a:stCxn id="46" idx="2"/>
          </p:cNvCxnSpPr>
          <p:nvPr/>
        </p:nvCxnSpPr>
        <p:spPr>
          <a:xfrm flipH="1">
            <a:off x="7576508" y="4990577"/>
            <a:ext cx="2683" cy="1831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  <p:pic>
        <p:nvPicPr>
          <p:cNvPr id="48" name="Picture 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9475" y="3135357"/>
            <a:ext cx="1590675" cy="2038350"/>
          </a:xfrm>
          <a:prstGeom prst="rect">
            <a:avLst/>
          </a:prstGeom>
        </p:spPr>
      </p:pic>
      <p:sp>
        <p:nvSpPr>
          <p:cNvPr id="3" name="Left Arrow 2"/>
          <p:cNvSpPr/>
          <p:nvPr/>
        </p:nvSpPr>
        <p:spPr>
          <a:xfrm>
            <a:off x="4452731" y="5561681"/>
            <a:ext cx="2276061" cy="158134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23416" y="5485964"/>
            <a:ext cx="1506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No, I am older than Bob</a:t>
            </a:r>
            <a:endParaRPr lang="en-US" dirty="0"/>
          </a:p>
        </p:txBody>
      </p:sp>
      <p:sp>
        <p:nvSpPr>
          <p:cNvPr id="7" name="Left-Right Arrow 6"/>
          <p:cNvSpPr/>
          <p:nvPr/>
        </p:nvSpPr>
        <p:spPr>
          <a:xfrm>
            <a:off x="4759207" y="4894920"/>
            <a:ext cx="1708459" cy="495387"/>
          </a:xfrm>
          <a:prstGeom prst="left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7719" y="6265492"/>
            <a:ext cx="2686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[Yao, 1982] Garbled Circuit</a:t>
            </a:r>
            <a:endParaRPr lang="en-US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717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Mix-mode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42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code can be computed locally or publicly, a secure computation protocol is not necessary</a:t>
            </a:r>
          </a:p>
          <a:p>
            <a:pPr marL="0" indent="0"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 sorting the array before performing binary search.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01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results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680700" cy="4351338"/>
              </a:xfrm>
            </p:spPr>
            <p:txBody>
              <a:bodyPr>
                <a:normAutofit/>
              </a:bodyPr>
              <a:lstStyle/>
              <a:p>
                <a:r>
                  <a:rPr lang="en-US" sz="3600" dirty="0" smtClean="0"/>
                  <a:t>Typed programs are progressive</a:t>
                </a:r>
              </a:p>
              <a:p>
                <a:endParaRPr lang="en-US" sz="3600" dirty="0"/>
              </a:p>
              <a:p>
                <a:r>
                  <a:rPr lang="en-US" sz="3600" dirty="0" smtClean="0"/>
                  <a:t>Typed programs are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Γ</m:t>
                    </m:r>
                  </m:oMath>
                </a14:m>
                <a:r>
                  <a:rPr lang="en-US" sz="3600" dirty="0" smtClean="0"/>
                  <a:t>-simulatable</a:t>
                </a:r>
              </a:p>
              <a:p>
                <a:endParaRPr lang="en-US" sz="3600" dirty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 b="0" i="0" dirty="0" smtClean="0">
                        <a:latin typeface="Cambria Math" panose="02040503050406030204" pitchFamily="18" charset="0"/>
                      </a:rPr>
                      <m:t>Γ</m:t>
                    </m:r>
                  </m:oMath>
                </a14:m>
                <a:r>
                  <a:rPr lang="en-US" sz="3600" dirty="0" smtClean="0"/>
                  <a:t>-simulatable programs 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3600" dirty="0" smtClean="0"/>
                  <a:t> hybrid protocol secure w.r.t. [Canetti, 2000]</a:t>
                </a:r>
                <a:endParaRPr lang="en-US" sz="3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680700" cy="4351338"/>
              </a:xfrm>
              <a:blipFill rotWithShape="0">
                <a:blip r:embed="rId2"/>
                <a:stretch>
                  <a:fillRect l="-1598" t="-3361" r="-17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863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Evaluated Programs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255852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467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Compiler</a:t>
            </a:r>
          </a:p>
          <a:p>
            <a:pPr lvl="1"/>
            <a:r>
              <a:rPr lang="en-US" dirty="0" smtClean="0"/>
              <a:t>Implemented </a:t>
            </a:r>
            <a:r>
              <a:rPr lang="en-US" dirty="0"/>
              <a:t>in </a:t>
            </a:r>
            <a:r>
              <a:rPr lang="en-US" dirty="0" smtClean="0"/>
              <a:t>Java</a:t>
            </a:r>
            <a:endParaRPr lang="en-US" dirty="0"/>
          </a:p>
          <a:p>
            <a:pPr lvl="1"/>
            <a:r>
              <a:rPr lang="en-US" dirty="0" smtClean="0"/>
              <a:t>A type checker that checks the output of the compiler</a:t>
            </a:r>
          </a:p>
          <a:p>
            <a:pPr lvl="1"/>
            <a:endParaRPr lang="en-US" dirty="0"/>
          </a:p>
          <a:p>
            <a:r>
              <a:rPr lang="en-US" dirty="0" smtClean="0"/>
              <a:t>Backend</a:t>
            </a:r>
          </a:p>
          <a:p>
            <a:pPr lvl="1"/>
            <a:r>
              <a:rPr lang="en-US" dirty="0" smtClean="0"/>
              <a:t>Garbled Circuit Simulator</a:t>
            </a:r>
          </a:p>
          <a:p>
            <a:pPr lvl="1"/>
            <a:endParaRPr lang="en-US" dirty="0"/>
          </a:p>
          <a:p>
            <a:r>
              <a:rPr lang="en-US" dirty="0" smtClean="0"/>
              <a:t>ORAM</a:t>
            </a:r>
          </a:p>
          <a:p>
            <a:pPr lvl="1"/>
            <a:r>
              <a:rPr lang="en-US" dirty="0" smtClean="0"/>
              <a:t>Binary tree-based ORAM from [Shi et al., 2011]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0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>
          <a:xfrm>
            <a:off x="7018481" y="1149392"/>
            <a:ext cx="3048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Performance Results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3157317" y="3293155"/>
            <a:ext cx="1905000" cy="3882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TextBox 3"/>
          <p:cNvSpPr txBox="1"/>
          <p:nvPr/>
        </p:nvSpPr>
        <p:spPr>
          <a:xfrm>
            <a:off x="998680" y="4482236"/>
            <a:ext cx="35352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err="1" smtClean="0">
                <a:solidFill>
                  <a:schemeClr val="tx2"/>
                </a:solidFill>
              </a:rPr>
              <a:t>Dijkstra’s</a:t>
            </a:r>
            <a:r>
              <a:rPr lang="en-US" sz="3600" b="1" dirty="0" smtClean="0">
                <a:solidFill>
                  <a:schemeClr val="tx2"/>
                </a:solidFill>
              </a:rPr>
              <a:t> Shortest Distance</a:t>
            </a:r>
            <a:endParaRPr lang="en-US" sz="3600" b="1" dirty="0">
              <a:solidFill>
                <a:schemeClr val="tx2"/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6083" y="3148012"/>
            <a:ext cx="5657850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867" y="23812"/>
            <a:ext cx="51435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715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" y="169862"/>
            <a:ext cx="5257800" cy="365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987" y="3090862"/>
            <a:ext cx="5457825" cy="380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478587" y="1173162"/>
            <a:ext cx="3048000" cy="1143000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smtClean="0"/>
              <a:t>Performance Results</a:t>
            </a: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749301" y="4826000"/>
            <a:ext cx="4241800" cy="1028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results can be found in the paper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510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first automated approach for RAM-model secure computation</a:t>
            </a:r>
          </a:p>
          <a:p>
            <a:endParaRPr lang="en-US" dirty="0"/>
          </a:p>
          <a:p>
            <a:r>
              <a:rPr lang="en-US" dirty="0" smtClean="0"/>
              <a:t>Intermediate Language SCVM for generating efficient secure computation protocol</a:t>
            </a:r>
          </a:p>
          <a:p>
            <a:endParaRPr lang="en-US" dirty="0"/>
          </a:p>
          <a:p>
            <a:r>
              <a:rPr lang="en-US" dirty="0" smtClean="0"/>
              <a:t>Evaluation shows a speedup of 1-2 orders of magnitude</a:t>
            </a:r>
          </a:p>
          <a:p>
            <a:endParaRPr lang="en-US" dirty="0"/>
          </a:p>
          <a:p>
            <a:r>
              <a:rPr lang="en-US" dirty="0" smtClean="0"/>
              <a:t>Future work</a:t>
            </a:r>
          </a:p>
          <a:p>
            <a:pPr lvl="1"/>
            <a:r>
              <a:rPr lang="en-US" dirty="0" smtClean="0"/>
              <a:t>Multiparty</a:t>
            </a:r>
          </a:p>
          <a:p>
            <a:pPr lvl="1"/>
            <a:r>
              <a:rPr lang="en-US" dirty="0" smtClean="0"/>
              <a:t>Malicious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22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Binary Search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alice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a,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bob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key,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n) {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left=0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right=n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while(n&gt;0) {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mid =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left+right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)/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if(a[mid]&lt;key)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left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mid + 1;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else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right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mid;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n = (n+1)/2;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return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left;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10" name="Cloud Callout 9"/>
          <p:cNvSpPr/>
          <p:nvPr/>
        </p:nvSpPr>
        <p:spPr>
          <a:xfrm>
            <a:off x="6375400" y="623888"/>
            <a:ext cx="3759200" cy="21336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How to translate to circuit?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68864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Binary Search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alice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a,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bob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key,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n) {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left=0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right=n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while(n&gt;0) {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mid =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left+right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)/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if(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a[mid]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&lt;key)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left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mid + 1;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else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right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mid;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n = (n+1)/2;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return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left;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3520502" y="1026319"/>
            <a:ext cx="8547100" cy="1463675"/>
          </a:xfrm>
          <a:prstGeom prst="wedgeRectCallout">
            <a:avLst>
              <a:gd name="adj1" fmla="val -47876"/>
              <a:gd name="adj2" fmla="val 1120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3800" dirty="0">
                <a:solidFill>
                  <a:prstClr val="white"/>
                </a:solidFill>
              </a:rPr>
              <a:t>RAM-to-circuit compiler incurs </a:t>
            </a:r>
            <a:r>
              <a:rPr lang="en-US" sz="3800" b="1" dirty="0">
                <a:solidFill>
                  <a:srgbClr val="FFFF00"/>
                </a:solidFill>
              </a:rPr>
              <a:t>O(N)</a:t>
            </a:r>
            <a:r>
              <a:rPr lang="en-US" sz="3800" dirty="0">
                <a:solidFill>
                  <a:prstClr val="white"/>
                </a:solidFill>
              </a:rPr>
              <a:t> cost for each </a:t>
            </a:r>
            <a:r>
              <a:rPr lang="en-US" sz="3800" b="1" dirty="0">
                <a:solidFill>
                  <a:srgbClr val="FFFF00"/>
                </a:solidFill>
              </a:rPr>
              <a:t>dynamic memory access</a:t>
            </a:r>
            <a:r>
              <a:rPr lang="en-US" sz="3800" b="1" dirty="0">
                <a:solidFill>
                  <a:prstClr val="white"/>
                </a:solidFill>
              </a:rPr>
              <a:t>!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968021" y="4183063"/>
            <a:ext cx="7442200" cy="19939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 dirty="0" smtClean="0"/>
              <a:t>Question: can we securely compute this in sub-linear time?</a:t>
            </a:r>
            <a:endParaRPr lang="en-US" sz="3800" b="1" dirty="0"/>
          </a:p>
        </p:txBody>
      </p:sp>
    </p:spTree>
    <p:extLst>
      <p:ext uri="{BB962C8B-B14F-4D97-AF65-F5344CB8AC3E}">
        <p14:creationId xmlns:p14="http://schemas.microsoft.com/office/powerpoint/2010/main" val="3019622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Binary Search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alice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a,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bob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key,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n) {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left=0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right=n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while(n&gt;0) {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mid =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left+right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)/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if(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a[mid]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&lt;key)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left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mid + 1;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else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right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mid;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n = (n+1)/2;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return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left;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3466371" y="1026319"/>
            <a:ext cx="8547100" cy="1463675"/>
          </a:xfrm>
          <a:prstGeom prst="wedgeRectCallout">
            <a:avLst>
              <a:gd name="adj1" fmla="val -47876"/>
              <a:gd name="adj2" fmla="val 1120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3800" dirty="0">
                <a:solidFill>
                  <a:prstClr val="white"/>
                </a:solidFill>
              </a:rPr>
              <a:t>RAM-to-circuit compiler incurs </a:t>
            </a:r>
            <a:r>
              <a:rPr lang="en-US" sz="3800" b="1" dirty="0">
                <a:solidFill>
                  <a:srgbClr val="FFFF00"/>
                </a:solidFill>
              </a:rPr>
              <a:t>O(N)</a:t>
            </a:r>
            <a:r>
              <a:rPr lang="en-US" sz="3800" dirty="0">
                <a:solidFill>
                  <a:prstClr val="white"/>
                </a:solidFill>
              </a:rPr>
              <a:t> cost for each </a:t>
            </a:r>
            <a:r>
              <a:rPr lang="en-US" sz="3800" b="1" dirty="0">
                <a:solidFill>
                  <a:srgbClr val="FFFF00"/>
                </a:solidFill>
              </a:rPr>
              <a:t>dynamic memory access</a:t>
            </a:r>
            <a:r>
              <a:rPr lang="en-US" sz="3800" b="1" dirty="0">
                <a:solidFill>
                  <a:prstClr val="white"/>
                </a:solidFill>
              </a:rPr>
              <a:t>!</a:t>
            </a:r>
          </a:p>
        </p:txBody>
      </p:sp>
      <p:sp>
        <p:nvSpPr>
          <p:cNvPr id="6" name="Oval 5"/>
          <p:cNvSpPr/>
          <p:nvPr/>
        </p:nvSpPr>
        <p:spPr>
          <a:xfrm>
            <a:off x="6460761" y="3553710"/>
            <a:ext cx="4497049" cy="275819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 dirty="0" smtClean="0"/>
              <a:t>Yes! </a:t>
            </a:r>
          </a:p>
          <a:p>
            <a:pPr algn="ctr"/>
            <a:r>
              <a:rPr lang="en-US" sz="3800" b="1" dirty="0" smtClean="0"/>
              <a:t>Using Oblivious RAM</a:t>
            </a:r>
          </a:p>
        </p:txBody>
      </p:sp>
    </p:spTree>
    <p:extLst>
      <p:ext uri="{BB962C8B-B14F-4D97-AF65-F5344CB8AC3E}">
        <p14:creationId xmlns:p14="http://schemas.microsoft.com/office/powerpoint/2010/main" val="258417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Oblivious 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994400" cy="4351338"/>
          </a:xfrm>
        </p:spPr>
        <p:txBody>
          <a:bodyPr/>
          <a:lstStyle/>
          <a:p>
            <a:r>
              <a:rPr lang="en-US" sz="4400" i="1" dirty="0" smtClean="0">
                <a:solidFill>
                  <a:schemeClr val="accent2"/>
                </a:solidFill>
              </a:rPr>
              <a:t>Hide </a:t>
            </a:r>
            <a:r>
              <a:rPr lang="en-US" sz="4400" i="1" dirty="0">
                <a:solidFill>
                  <a:schemeClr val="accent2"/>
                </a:solidFill>
              </a:rPr>
              <a:t>access patterns</a:t>
            </a:r>
          </a:p>
          <a:p>
            <a:r>
              <a:rPr lang="en-US" sz="4400" i="1" dirty="0">
                <a:solidFill>
                  <a:schemeClr val="accent3">
                    <a:lumMod val="75000"/>
                  </a:schemeClr>
                </a:solidFill>
              </a:rPr>
              <a:t>Poly-logarithmic</a:t>
            </a:r>
            <a:r>
              <a:rPr lang="en-US" sz="4400" dirty="0"/>
              <a:t> cost per </a:t>
            </a:r>
            <a:r>
              <a:rPr lang="en-US" sz="4400" dirty="0" smtClean="0"/>
              <a:t>access</a:t>
            </a:r>
            <a:endParaRPr lang="en-US" sz="4400" dirty="0"/>
          </a:p>
        </p:txBody>
      </p:sp>
      <p:sp>
        <p:nvSpPr>
          <p:cNvPr id="32" name="Rectangle 31"/>
          <p:cNvSpPr/>
          <p:nvPr/>
        </p:nvSpPr>
        <p:spPr>
          <a:xfrm>
            <a:off x="10960100" y="1603376"/>
            <a:ext cx="609600" cy="6096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0960100" y="2212976"/>
            <a:ext cx="609600" cy="6096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0960100" y="2822576"/>
            <a:ext cx="609600" cy="6096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0960100" y="3432176"/>
            <a:ext cx="609600" cy="6096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0960100" y="4041776"/>
            <a:ext cx="609600" cy="6096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0960100" y="4651376"/>
            <a:ext cx="609600" cy="6096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0960100" y="5260976"/>
            <a:ext cx="609600" cy="6096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0960100" y="5870576"/>
            <a:ext cx="609600" cy="6096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 rot="5400000">
            <a:off x="7886700" y="3544094"/>
            <a:ext cx="2019300" cy="91440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latin typeface="Courier" pitchFamily="49" charset="0"/>
              </a:rPr>
              <a:t>ORAM Scheme</a:t>
            </a:r>
            <a:endParaRPr lang="en-US" sz="3000" dirty="0">
              <a:latin typeface="Courier" pitchFamily="49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 rot="5400000">
            <a:off x="6350000" y="3763653"/>
            <a:ext cx="184693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"/>
                <a:cs typeface="Courier"/>
              </a:rPr>
              <a:t>Read</a:t>
            </a:r>
            <a:r>
              <a:rPr lang="en-US" sz="2400" dirty="0" smtClean="0">
                <a:latin typeface="Courier"/>
                <a:cs typeface="Courier"/>
              </a:rPr>
              <a:t> M[</a:t>
            </a:r>
            <a:r>
              <a:rPr lang="en-US" sz="2400" b="1" i="1" dirty="0" err="1" smtClean="0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]</a:t>
            </a:r>
            <a:endParaRPr lang="en-US" sz="2400" dirty="0">
              <a:latin typeface="Courier"/>
              <a:cs typeface="Courier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7504298" y="3432176"/>
            <a:ext cx="9348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 flipV="1">
            <a:off x="7504298" y="4533900"/>
            <a:ext cx="934852" cy="952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7632390" y="3009096"/>
                <a:ext cx="5759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2390" y="3009096"/>
                <a:ext cx="575927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2105" r="-3158" b="-1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7504298" y="4502300"/>
                <a:ext cx="97776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400" dirty="0" smtClean="0"/>
                  <a:t>]</a:t>
                </a:r>
                <a:endParaRPr lang="en-US" sz="2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4298" y="4502300"/>
                <a:ext cx="977768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5000" t="-10667" r="-8750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" name="Straight Arrow Connector 60"/>
          <p:cNvCxnSpPr>
            <a:stCxn id="42" idx="0"/>
            <a:endCxn id="32" idx="1"/>
          </p:cNvCxnSpPr>
          <p:nvPr/>
        </p:nvCxnSpPr>
        <p:spPr>
          <a:xfrm flipV="1">
            <a:off x="9353550" y="1908176"/>
            <a:ext cx="1606550" cy="20931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42" idx="0"/>
            <a:endCxn id="35" idx="1"/>
          </p:cNvCxnSpPr>
          <p:nvPr/>
        </p:nvCxnSpPr>
        <p:spPr>
          <a:xfrm flipV="1">
            <a:off x="9353550" y="3736976"/>
            <a:ext cx="1606550" cy="2643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2" idx="0"/>
            <a:endCxn id="39" idx="1"/>
          </p:cNvCxnSpPr>
          <p:nvPr/>
        </p:nvCxnSpPr>
        <p:spPr>
          <a:xfrm>
            <a:off x="9353550" y="4001294"/>
            <a:ext cx="1606550" cy="95488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42" idx="0"/>
            <a:endCxn id="40" idx="1"/>
          </p:cNvCxnSpPr>
          <p:nvPr/>
        </p:nvCxnSpPr>
        <p:spPr>
          <a:xfrm>
            <a:off x="9353550" y="4001294"/>
            <a:ext cx="1606550" cy="156448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33" idx="1"/>
          </p:cNvCxnSpPr>
          <p:nvPr/>
        </p:nvCxnSpPr>
        <p:spPr>
          <a:xfrm>
            <a:off x="9906000" y="2517776"/>
            <a:ext cx="1054100" cy="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9470469" y="2341842"/>
                <a:ext cx="3186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0469" y="2341842"/>
                <a:ext cx="318612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Straight Arrow Connector 71"/>
          <p:cNvCxnSpPr>
            <a:endCxn id="42" idx="3"/>
          </p:cNvCxnSpPr>
          <p:nvPr/>
        </p:nvCxnSpPr>
        <p:spPr>
          <a:xfrm flipV="1">
            <a:off x="8754256" y="5010944"/>
            <a:ext cx="142094" cy="55483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7438664" y="5602178"/>
            <a:ext cx="2655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 pitchFamily="49" charset="0"/>
              </a:rPr>
              <a:t>Implemented as secure computation</a:t>
            </a:r>
            <a:endParaRPr lang="en-US" dirty="0">
              <a:latin typeface="Courier" pitchFamily="49" charset="0"/>
            </a:endParaRPr>
          </a:p>
        </p:txBody>
      </p:sp>
      <p:sp>
        <p:nvSpPr>
          <p:cNvPr id="74" name="Rounded Rectangle 73"/>
          <p:cNvSpPr/>
          <p:nvPr/>
        </p:nvSpPr>
        <p:spPr>
          <a:xfrm rot="5400000">
            <a:off x="7871504" y="3516166"/>
            <a:ext cx="2019300" cy="914400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latin typeface="Courier" pitchFamily="49" charset="0"/>
              </a:rPr>
              <a:t>ORAM Scheme</a:t>
            </a:r>
            <a:endParaRPr lang="en-US" sz="3000" dirty="0">
              <a:latin typeface="Courier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9058955" y="1229678"/>
                <a:ext cx="2070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𝑝𝑜𝑙𝑦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8955" y="1229678"/>
                <a:ext cx="2070823" cy="461665"/>
              </a:xfrm>
              <a:prstGeom prst="rect">
                <a:avLst/>
              </a:prstGeom>
              <a:blipFill rotWithShape="0">
                <a:blip r:embed="rId5"/>
                <a:stretch>
                  <a:fillRect r="-588" b="-1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Rectangle 75"/>
          <p:cNvSpPr/>
          <p:nvPr/>
        </p:nvSpPr>
        <p:spPr>
          <a:xfrm>
            <a:off x="10960100" y="2212976"/>
            <a:ext cx="609600" cy="609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519944" y="6177183"/>
            <a:ext cx="50487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Goldreich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Ostrovsky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1996] Hierarchical ORAM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[Shi et al., 2011] Binary tree-based ORAM</a:t>
            </a:r>
            <a:endParaRPr lang="en-US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2431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7 L 1.66667E-6 0.35556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778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7" grpId="0" animBg="1"/>
      <p:bldP spid="58" grpId="0"/>
      <p:bldP spid="59" grpId="0"/>
      <p:bldP spid="70" grpId="0"/>
      <p:bldP spid="73" grpId="0"/>
      <p:bldP spid="74" grpId="0" animBg="1"/>
      <p:bldP spid="75" grpId="0"/>
      <p:bldP spid="76" grpId="0" animBg="1"/>
      <p:bldP spid="7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RAM-model</a:t>
            </a:r>
            <a:r>
              <a:rPr lang="en-US" dirty="0" smtClean="0"/>
              <a:t> Secure Computation</a:t>
            </a:r>
            <a:br>
              <a:rPr lang="en-US" dirty="0" smtClean="0"/>
            </a:br>
            <a:r>
              <a:rPr lang="en-US" dirty="0" smtClean="0"/>
              <a:t>Binary Search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4600" y="1901825"/>
            <a:ext cx="52705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alice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a,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bob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key,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n) {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left=0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right=n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while(n&gt;0) {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mid =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left+right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)/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if(a[mid]&lt;key)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left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mid + 1;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right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mid;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n = (n+1)/2;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return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left;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838200" y="1825625"/>
            <a:ext cx="2667000" cy="155257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ORAM initialization of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334500" y="1825624"/>
            <a:ext cx="2667000" cy="15525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ORAM initialization of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7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RAM-model</a:t>
            </a:r>
            <a:r>
              <a:rPr lang="en-US" dirty="0"/>
              <a:t> Secure Computation</a:t>
            </a:r>
            <a:br>
              <a:rPr lang="en-US" dirty="0"/>
            </a:br>
            <a:r>
              <a:rPr lang="en-US" dirty="0"/>
              <a:t>Binary Search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4600" y="1901825"/>
            <a:ext cx="52705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alice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a,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bob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key,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n) {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left=0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right=n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while(n&gt;0) {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mid =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left+right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)/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if(a[mid]&lt;key)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left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mid + 1;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right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mid;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n = (n+1)/2;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return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left;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4" name="Down Arrow Callout 3"/>
          <p:cNvSpPr/>
          <p:nvPr/>
        </p:nvSpPr>
        <p:spPr>
          <a:xfrm>
            <a:off x="838200" y="2033191"/>
            <a:ext cx="2946400" cy="1165225"/>
          </a:xfrm>
          <a:prstGeom prst="down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left=0</a:t>
            </a:r>
          </a:p>
          <a:p>
            <a:pPr algn="ctr"/>
            <a:r>
              <a:rPr lang="en-US" sz="2400" dirty="0" smtClean="0"/>
              <a:t>right=n</a:t>
            </a:r>
            <a:endParaRPr lang="en-US" sz="2400" dirty="0"/>
          </a:p>
        </p:txBody>
      </p:sp>
      <p:sp>
        <p:nvSpPr>
          <p:cNvPr id="5" name="Down Arrow Callout 4"/>
          <p:cNvSpPr/>
          <p:nvPr/>
        </p:nvSpPr>
        <p:spPr>
          <a:xfrm>
            <a:off x="9055100" y="2033191"/>
            <a:ext cx="2362200" cy="116919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left=0</a:t>
            </a:r>
          </a:p>
          <a:p>
            <a:pPr algn="ctr"/>
            <a:r>
              <a:rPr lang="en-US" sz="2400" dirty="0" smtClean="0"/>
              <a:t>right=n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421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4589</TotalTime>
  <Words>1144</Words>
  <Application>Microsoft Office PowerPoint</Application>
  <PresentationFormat>Widescreen</PresentationFormat>
  <Paragraphs>397</Paragraphs>
  <Slides>37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Courier</vt:lpstr>
      <vt:lpstr>Arial</vt:lpstr>
      <vt:lpstr>Calibri</vt:lpstr>
      <vt:lpstr>Calibri Light</vt:lpstr>
      <vt:lpstr>Cambria Math</vt:lpstr>
      <vt:lpstr>Palatino Linotype</vt:lpstr>
      <vt:lpstr>Times</vt:lpstr>
      <vt:lpstr>Times New Roman</vt:lpstr>
      <vt:lpstr>Office Theme</vt:lpstr>
      <vt:lpstr>Automating Efficient RAM-Model Secure Computation</vt:lpstr>
      <vt:lpstr>Secure Computation</vt:lpstr>
      <vt:lpstr>Secure Computation Traditional solutions use circuit abstraction</vt:lpstr>
      <vt:lpstr>Binary Search Example</vt:lpstr>
      <vt:lpstr>Binary Search Example</vt:lpstr>
      <vt:lpstr>Binary Search Example</vt:lpstr>
      <vt:lpstr>Oblivious RAM</vt:lpstr>
      <vt:lpstr>RAM-model Secure Computation Binary Search Example</vt:lpstr>
      <vt:lpstr>RAM-model Secure Computation Binary Search Example</vt:lpstr>
      <vt:lpstr>RAM-model Secure Computation Binary Search Example</vt:lpstr>
      <vt:lpstr>RAM-model Secure Computation Binary Search Example</vt:lpstr>
      <vt:lpstr>RAM-model Secure Computation Binary Search Example</vt:lpstr>
      <vt:lpstr>RAM-Model Secure Computation: 2 scenarios</vt:lpstr>
      <vt:lpstr>Automating RAM-model Secure Computation</vt:lpstr>
      <vt:lpstr>Automating RAM-model Secure Computation</vt:lpstr>
      <vt:lpstr>Automating RAM-model Secure Computation</vt:lpstr>
      <vt:lpstr>Toward generating efficient protocol</vt:lpstr>
      <vt:lpstr>Toward generating efficient protocol</vt:lpstr>
      <vt:lpstr>Program counter leaks information</vt:lpstr>
      <vt:lpstr>Program counter leaks information</vt:lpstr>
      <vt:lpstr>Program counter leaks information</vt:lpstr>
      <vt:lpstr>Program counter leaks information</vt:lpstr>
      <vt:lpstr>Instruction-trace obliviousness</vt:lpstr>
      <vt:lpstr>Toward generating efficient protocol</vt:lpstr>
      <vt:lpstr>Memory Trace Obliviousness</vt:lpstr>
      <vt:lpstr>Memory Trace Obliviousness: SCVM Typing</vt:lpstr>
      <vt:lpstr>Security Lattice and Type System</vt:lpstr>
      <vt:lpstr>Security Lattice and Type System</vt:lpstr>
      <vt:lpstr>Toward generating efficient protocol</vt:lpstr>
      <vt:lpstr>Mix-mode Execution</vt:lpstr>
      <vt:lpstr>Formal results</vt:lpstr>
      <vt:lpstr>Evaluated Programs</vt:lpstr>
      <vt:lpstr>Implementation</vt:lpstr>
      <vt:lpstr>PowerPoint Presentation</vt:lpstr>
      <vt:lpstr>PowerPoint Presentation</vt:lpstr>
      <vt:lpstr>Conclusion and Future Work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Automating Efficient RAM-Model Secure Computation</dc:title>
  <dc:creator>Chang Liu</dc:creator>
  <cp:lastModifiedBy>Chang Liu</cp:lastModifiedBy>
  <cp:revision>178</cp:revision>
  <dcterms:created xsi:type="dcterms:W3CDTF">2014-05-12T15:15:36Z</dcterms:created>
  <dcterms:modified xsi:type="dcterms:W3CDTF">2014-05-21T23:11:13Z</dcterms:modified>
</cp:coreProperties>
</file>