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notesMasterIdLst>
    <p:notesMasterId r:id="rId31"/>
  </p:notesMasterIdLst>
  <p:sldIdLst>
    <p:sldId id="256" r:id="rId4"/>
    <p:sldId id="258" r:id="rId5"/>
    <p:sldId id="259" r:id="rId6"/>
    <p:sldId id="340" r:id="rId7"/>
    <p:sldId id="309" r:id="rId8"/>
    <p:sldId id="331" r:id="rId9"/>
    <p:sldId id="332" r:id="rId10"/>
    <p:sldId id="334" r:id="rId11"/>
    <p:sldId id="274" r:id="rId12"/>
    <p:sldId id="286" r:id="rId13"/>
    <p:sldId id="335" r:id="rId14"/>
    <p:sldId id="323" r:id="rId15"/>
    <p:sldId id="324" r:id="rId16"/>
    <p:sldId id="342" r:id="rId17"/>
    <p:sldId id="341" r:id="rId18"/>
    <p:sldId id="321" r:id="rId19"/>
    <p:sldId id="322" r:id="rId20"/>
    <p:sldId id="283" r:id="rId21"/>
    <p:sldId id="336" r:id="rId22"/>
    <p:sldId id="337" r:id="rId23"/>
    <p:sldId id="338" r:id="rId24"/>
    <p:sldId id="339" r:id="rId25"/>
    <p:sldId id="300" r:id="rId26"/>
    <p:sldId id="302" r:id="rId27"/>
    <p:sldId id="305" r:id="rId28"/>
    <p:sldId id="333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89E"/>
    <a:srgbClr val="595959"/>
    <a:srgbClr val="464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003" autoAdjust="0"/>
  </p:normalViewPr>
  <p:slideViewPr>
    <p:cSldViewPr snapToGrid="0">
      <p:cViewPr varScale="1">
        <p:scale>
          <a:sx n="72" d="100"/>
          <a:sy n="72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503F7-4DD0-4E3E-B932-3EB9AAE43C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57E48-3C28-4211-A2F0-C3BCE7CF744F}">
      <dgm:prSet phldrT="[Text]"/>
      <dgm:spPr/>
      <dgm:t>
        <a:bodyPr/>
        <a:lstStyle/>
        <a:p>
          <a:r>
            <a:rPr lang="en-US" dirty="0" smtClean="0"/>
            <a:t>Oblivious Data Structures (ODS)</a:t>
          </a:r>
        </a:p>
      </dgm:t>
    </dgm:pt>
    <dgm:pt modelId="{5C6E06F0-47FE-414D-97A1-C6C28E0EA9C0}" type="parTrans" cxnId="{0AA1DE38-1CA2-4407-8927-57E72EC02C55}">
      <dgm:prSet/>
      <dgm:spPr/>
      <dgm:t>
        <a:bodyPr/>
        <a:lstStyle/>
        <a:p>
          <a:endParaRPr lang="en-US"/>
        </a:p>
      </dgm:t>
    </dgm:pt>
    <dgm:pt modelId="{CA5DC421-509A-42AC-8CCD-C697AF88CDE3}" type="sibTrans" cxnId="{0AA1DE38-1CA2-4407-8927-57E72EC02C55}">
      <dgm:prSet/>
      <dgm:spPr/>
      <dgm:t>
        <a:bodyPr/>
        <a:lstStyle/>
        <a:p>
          <a:endParaRPr lang="en-US"/>
        </a:p>
      </dgm:t>
    </dgm:pt>
    <dgm:pt modelId="{320592B6-AC78-47EA-85C9-34DCFE5A57D3}">
      <dgm:prSet phldrT="[Text]"/>
      <dgm:spPr/>
      <dgm:t>
        <a:bodyPr/>
        <a:lstStyle/>
        <a:p>
          <a:r>
            <a:rPr lang="en-US" dirty="0" smtClean="0"/>
            <a:t>Loop Coalescing</a:t>
          </a:r>
          <a:endParaRPr lang="en-US" dirty="0"/>
        </a:p>
      </dgm:t>
    </dgm:pt>
    <dgm:pt modelId="{521433A5-7072-4C5B-9DB6-65918682C295}" type="parTrans" cxnId="{1F0D48E4-3F88-4132-A8F8-9A5E2176AE35}">
      <dgm:prSet/>
      <dgm:spPr/>
      <dgm:t>
        <a:bodyPr/>
        <a:lstStyle/>
        <a:p>
          <a:endParaRPr lang="en-US"/>
        </a:p>
      </dgm:t>
    </dgm:pt>
    <dgm:pt modelId="{577C1AA3-9732-42F2-9D2B-755D041EA879}" type="sibTrans" cxnId="{1F0D48E4-3F88-4132-A8F8-9A5E2176AE35}">
      <dgm:prSet/>
      <dgm:spPr/>
      <dgm:t>
        <a:bodyPr/>
        <a:lstStyle/>
        <a:p>
          <a:endParaRPr lang="en-US"/>
        </a:p>
      </dgm:t>
    </dgm:pt>
    <dgm:pt modelId="{1051D8D4-A9B5-46D2-A8FE-65D67C345EC3}">
      <dgm:prSet phldrT="[Text]"/>
      <dgm:spPr/>
      <dgm:t>
        <a:bodyPr/>
        <a:lstStyle/>
        <a:p>
          <a:r>
            <a:rPr lang="en-US" dirty="0" err="1" smtClean="0"/>
            <a:t>MapReduce</a:t>
          </a:r>
          <a:endParaRPr lang="en-US" dirty="0"/>
        </a:p>
      </dgm:t>
    </dgm:pt>
    <dgm:pt modelId="{1BA4F49A-855B-4E9F-9C5A-40A50E1CA2B3}" type="parTrans" cxnId="{855ACC9C-B7E5-4C6F-B792-33A8B7987FF8}">
      <dgm:prSet/>
      <dgm:spPr/>
      <dgm:t>
        <a:bodyPr/>
        <a:lstStyle/>
        <a:p>
          <a:endParaRPr lang="en-US"/>
        </a:p>
      </dgm:t>
    </dgm:pt>
    <dgm:pt modelId="{B7FC9283-D1A1-44B8-B58A-04F825A3B8F9}" type="sibTrans" cxnId="{855ACC9C-B7E5-4C6F-B792-33A8B7987FF8}">
      <dgm:prSet/>
      <dgm:spPr/>
      <dgm:t>
        <a:bodyPr/>
        <a:lstStyle/>
        <a:p>
          <a:endParaRPr lang="en-US"/>
        </a:p>
      </dgm:t>
    </dgm:pt>
    <dgm:pt modelId="{75CFC5D7-94C3-4933-9B44-86EDD6BC2E13}">
      <dgm:prSet phldrT="[Text]"/>
      <dgm:spPr/>
      <dgm:t>
        <a:bodyPr/>
        <a:lstStyle/>
        <a:p>
          <a:r>
            <a:rPr lang="en-US" dirty="0" smtClean="0"/>
            <a:t>more (</a:t>
          </a:r>
          <a:r>
            <a:rPr lang="en-US" dirty="0" err="1" smtClean="0"/>
            <a:t>GraphSC</a:t>
          </a:r>
          <a:r>
            <a:rPr lang="en-US" dirty="0" smtClean="0"/>
            <a:t>, etc.)</a:t>
          </a:r>
          <a:endParaRPr lang="en-US" dirty="0"/>
        </a:p>
      </dgm:t>
    </dgm:pt>
    <dgm:pt modelId="{388E1EAF-AA2B-4D1A-9B30-5077E8C3DEC1}" type="parTrans" cxnId="{1009E334-9F2D-4B9B-B27C-291FD1275019}">
      <dgm:prSet/>
      <dgm:spPr/>
      <dgm:t>
        <a:bodyPr/>
        <a:lstStyle/>
        <a:p>
          <a:endParaRPr lang="en-US"/>
        </a:p>
      </dgm:t>
    </dgm:pt>
    <dgm:pt modelId="{01841A38-2946-423E-BBD5-F9BDF1291CC3}" type="sibTrans" cxnId="{1009E334-9F2D-4B9B-B27C-291FD1275019}">
      <dgm:prSet/>
      <dgm:spPr/>
      <dgm:t>
        <a:bodyPr/>
        <a:lstStyle/>
        <a:p>
          <a:endParaRPr lang="en-US"/>
        </a:p>
      </dgm:t>
    </dgm:pt>
    <dgm:pt modelId="{828AA953-E7F7-473E-ABF3-600A452A5809}" type="pres">
      <dgm:prSet presAssocID="{55D503F7-4DD0-4E3E-B932-3EB9AAE43C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15DD22-15C1-41CC-A54E-E222B15C3ABD}" type="pres">
      <dgm:prSet presAssocID="{17457E48-3C28-4211-A2F0-C3BCE7CF744F}" presName="parentLin" presStyleCnt="0"/>
      <dgm:spPr/>
    </dgm:pt>
    <dgm:pt modelId="{329BE60F-A704-48F0-A5C9-A21224787882}" type="pres">
      <dgm:prSet presAssocID="{17457E48-3C28-4211-A2F0-C3BCE7CF744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AC4AD7E-DB94-4835-862B-BA9D755D9573}" type="pres">
      <dgm:prSet presAssocID="{17457E48-3C28-4211-A2F0-C3BCE7CF74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E5DB0-60EE-4B05-84F3-E0318D64A59B}" type="pres">
      <dgm:prSet presAssocID="{17457E48-3C28-4211-A2F0-C3BCE7CF744F}" presName="negativeSpace" presStyleCnt="0"/>
      <dgm:spPr/>
    </dgm:pt>
    <dgm:pt modelId="{0D36B1F2-5A2D-4269-93A7-5E05A6EE9D52}" type="pres">
      <dgm:prSet presAssocID="{17457E48-3C28-4211-A2F0-C3BCE7CF744F}" presName="childText" presStyleLbl="conFgAcc1" presStyleIdx="0" presStyleCnt="4">
        <dgm:presLayoutVars>
          <dgm:bulletEnabled val="1"/>
        </dgm:presLayoutVars>
      </dgm:prSet>
      <dgm:spPr/>
    </dgm:pt>
    <dgm:pt modelId="{72A6AD44-7C81-4BCE-AA9F-733D4AED70B4}" type="pres">
      <dgm:prSet presAssocID="{CA5DC421-509A-42AC-8CCD-C697AF88CDE3}" presName="spaceBetweenRectangles" presStyleCnt="0"/>
      <dgm:spPr/>
    </dgm:pt>
    <dgm:pt modelId="{1C94D254-6A9D-4E69-B975-511FF212F75F}" type="pres">
      <dgm:prSet presAssocID="{1051D8D4-A9B5-46D2-A8FE-65D67C345EC3}" presName="parentLin" presStyleCnt="0"/>
      <dgm:spPr/>
    </dgm:pt>
    <dgm:pt modelId="{FAD218F5-FFD4-489E-905E-CE75CFEDB4B2}" type="pres">
      <dgm:prSet presAssocID="{1051D8D4-A9B5-46D2-A8FE-65D67C345EC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3FA8A16-5E66-4D9D-BC80-E8C8D44CEA14}" type="pres">
      <dgm:prSet presAssocID="{1051D8D4-A9B5-46D2-A8FE-65D67C345EC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E61FC-79AA-4566-8B72-6D395ED1EDDB}" type="pres">
      <dgm:prSet presAssocID="{1051D8D4-A9B5-46D2-A8FE-65D67C345EC3}" presName="negativeSpace" presStyleCnt="0"/>
      <dgm:spPr/>
    </dgm:pt>
    <dgm:pt modelId="{A144E456-AEBE-408C-B74B-17B61CF39686}" type="pres">
      <dgm:prSet presAssocID="{1051D8D4-A9B5-46D2-A8FE-65D67C345EC3}" presName="childText" presStyleLbl="conFgAcc1" presStyleIdx="1" presStyleCnt="4">
        <dgm:presLayoutVars>
          <dgm:bulletEnabled val="1"/>
        </dgm:presLayoutVars>
      </dgm:prSet>
      <dgm:spPr/>
    </dgm:pt>
    <dgm:pt modelId="{5C4EA16A-483A-4CCC-AE2D-BC7E3AB4FC7F}" type="pres">
      <dgm:prSet presAssocID="{B7FC9283-D1A1-44B8-B58A-04F825A3B8F9}" presName="spaceBetweenRectangles" presStyleCnt="0"/>
      <dgm:spPr/>
    </dgm:pt>
    <dgm:pt modelId="{E277BE9D-06AA-4963-BCFD-EA4119CEB56B}" type="pres">
      <dgm:prSet presAssocID="{320592B6-AC78-47EA-85C9-34DCFE5A57D3}" presName="parentLin" presStyleCnt="0"/>
      <dgm:spPr/>
    </dgm:pt>
    <dgm:pt modelId="{0EA71317-4E46-4CA1-AB62-FE8EA6819DA9}" type="pres">
      <dgm:prSet presAssocID="{320592B6-AC78-47EA-85C9-34DCFE5A57D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81A26DA-DDEB-48CA-AC1C-E7565A17FF07}" type="pres">
      <dgm:prSet presAssocID="{320592B6-AC78-47EA-85C9-34DCFE5A57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86063-3552-4216-B43E-4F73871718B8}" type="pres">
      <dgm:prSet presAssocID="{320592B6-AC78-47EA-85C9-34DCFE5A57D3}" presName="negativeSpace" presStyleCnt="0"/>
      <dgm:spPr/>
    </dgm:pt>
    <dgm:pt modelId="{B0B51C75-3CFD-4D4E-BA75-148531CEFA9E}" type="pres">
      <dgm:prSet presAssocID="{320592B6-AC78-47EA-85C9-34DCFE5A57D3}" presName="childText" presStyleLbl="conFgAcc1" presStyleIdx="2" presStyleCnt="4">
        <dgm:presLayoutVars>
          <dgm:bulletEnabled val="1"/>
        </dgm:presLayoutVars>
      </dgm:prSet>
      <dgm:spPr/>
    </dgm:pt>
    <dgm:pt modelId="{39E0EADC-C44F-4E1D-8960-B376E0D09A8C}" type="pres">
      <dgm:prSet presAssocID="{577C1AA3-9732-42F2-9D2B-755D041EA879}" presName="spaceBetweenRectangles" presStyleCnt="0"/>
      <dgm:spPr/>
    </dgm:pt>
    <dgm:pt modelId="{6A5E12A8-7B76-4510-9909-E55325BC72B0}" type="pres">
      <dgm:prSet presAssocID="{75CFC5D7-94C3-4933-9B44-86EDD6BC2E13}" presName="parentLin" presStyleCnt="0"/>
      <dgm:spPr/>
    </dgm:pt>
    <dgm:pt modelId="{C0EF529E-53F4-4686-B524-329A968670BA}" type="pres">
      <dgm:prSet presAssocID="{75CFC5D7-94C3-4933-9B44-86EDD6BC2E1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6836EF0-633A-41DD-9C0F-C438EB31C680}" type="pres">
      <dgm:prSet presAssocID="{75CFC5D7-94C3-4933-9B44-86EDD6BC2E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4FE6F-897A-4CA5-8ECD-2E2FC02094A5}" type="pres">
      <dgm:prSet presAssocID="{75CFC5D7-94C3-4933-9B44-86EDD6BC2E13}" presName="negativeSpace" presStyleCnt="0"/>
      <dgm:spPr/>
    </dgm:pt>
    <dgm:pt modelId="{68E084BB-5861-4B4E-A7DF-57492558DA66}" type="pres">
      <dgm:prSet presAssocID="{75CFC5D7-94C3-4933-9B44-86EDD6BC2E1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AA1DE38-1CA2-4407-8927-57E72EC02C55}" srcId="{55D503F7-4DD0-4E3E-B932-3EB9AAE43C92}" destId="{17457E48-3C28-4211-A2F0-C3BCE7CF744F}" srcOrd="0" destOrd="0" parTransId="{5C6E06F0-47FE-414D-97A1-C6C28E0EA9C0}" sibTransId="{CA5DC421-509A-42AC-8CCD-C697AF88CDE3}"/>
    <dgm:cxn modelId="{14482963-624B-4B0E-98CF-7D7B5AC94D73}" type="presOf" srcId="{1051D8D4-A9B5-46D2-A8FE-65D67C345EC3}" destId="{FAD218F5-FFD4-489E-905E-CE75CFEDB4B2}" srcOrd="0" destOrd="0" presId="urn:microsoft.com/office/officeart/2005/8/layout/list1"/>
    <dgm:cxn modelId="{6022D7DA-C247-4BD4-94AA-FA4EA9CE9604}" type="presOf" srcId="{17457E48-3C28-4211-A2F0-C3BCE7CF744F}" destId="{4AC4AD7E-DB94-4835-862B-BA9D755D9573}" srcOrd="1" destOrd="0" presId="urn:microsoft.com/office/officeart/2005/8/layout/list1"/>
    <dgm:cxn modelId="{1F0D48E4-3F88-4132-A8F8-9A5E2176AE35}" srcId="{55D503F7-4DD0-4E3E-B932-3EB9AAE43C92}" destId="{320592B6-AC78-47EA-85C9-34DCFE5A57D3}" srcOrd="2" destOrd="0" parTransId="{521433A5-7072-4C5B-9DB6-65918682C295}" sibTransId="{577C1AA3-9732-42F2-9D2B-755D041EA879}"/>
    <dgm:cxn modelId="{9B78F6EE-3F50-4EDC-B7FD-949297A46CFA}" type="presOf" srcId="{320592B6-AC78-47EA-85C9-34DCFE5A57D3}" destId="{0EA71317-4E46-4CA1-AB62-FE8EA6819DA9}" srcOrd="0" destOrd="0" presId="urn:microsoft.com/office/officeart/2005/8/layout/list1"/>
    <dgm:cxn modelId="{1009E334-9F2D-4B9B-B27C-291FD1275019}" srcId="{55D503F7-4DD0-4E3E-B932-3EB9AAE43C92}" destId="{75CFC5D7-94C3-4933-9B44-86EDD6BC2E13}" srcOrd="3" destOrd="0" parTransId="{388E1EAF-AA2B-4D1A-9B30-5077E8C3DEC1}" sibTransId="{01841A38-2946-423E-BBD5-F9BDF1291CC3}"/>
    <dgm:cxn modelId="{36264D1A-0CCF-4D0F-8FFB-2FD6000C6D4D}" type="presOf" srcId="{17457E48-3C28-4211-A2F0-C3BCE7CF744F}" destId="{329BE60F-A704-48F0-A5C9-A21224787882}" srcOrd="0" destOrd="0" presId="urn:microsoft.com/office/officeart/2005/8/layout/list1"/>
    <dgm:cxn modelId="{E26AA390-7351-4C61-98FB-7A6B6A9ABA32}" type="presOf" srcId="{1051D8D4-A9B5-46D2-A8FE-65D67C345EC3}" destId="{53FA8A16-5E66-4D9D-BC80-E8C8D44CEA14}" srcOrd="1" destOrd="0" presId="urn:microsoft.com/office/officeart/2005/8/layout/list1"/>
    <dgm:cxn modelId="{41EB7B1D-3E3B-448A-A8A7-AB1BE5DFD35D}" type="presOf" srcId="{75CFC5D7-94C3-4933-9B44-86EDD6BC2E13}" destId="{A6836EF0-633A-41DD-9C0F-C438EB31C680}" srcOrd="1" destOrd="0" presId="urn:microsoft.com/office/officeart/2005/8/layout/list1"/>
    <dgm:cxn modelId="{855ACC9C-B7E5-4C6F-B792-33A8B7987FF8}" srcId="{55D503F7-4DD0-4E3E-B932-3EB9AAE43C92}" destId="{1051D8D4-A9B5-46D2-A8FE-65D67C345EC3}" srcOrd="1" destOrd="0" parTransId="{1BA4F49A-855B-4E9F-9C5A-40A50E1CA2B3}" sibTransId="{B7FC9283-D1A1-44B8-B58A-04F825A3B8F9}"/>
    <dgm:cxn modelId="{C1D24338-1E33-4C49-AFDA-D01B4B5E16DE}" type="presOf" srcId="{320592B6-AC78-47EA-85C9-34DCFE5A57D3}" destId="{A81A26DA-DDEB-48CA-AC1C-E7565A17FF07}" srcOrd="1" destOrd="0" presId="urn:microsoft.com/office/officeart/2005/8/layout/list1"/>
    <dgm:cxn modelId="{42A75063-D05D-4935-840B-92A63E5DDC52}" type="presOf" srcId="{75CFC5D7-94C3-4933-9B44-86EDD6BC2E13}" destId="{C0EF529E-53F4-4686-B524-329A968670BA}" srcOrd="0" destOrd="0" presId="urn:microsoft.com/office/officeart/2005/8/layout/list1"/>
    <dgm:cxn modelId="{9648D9B8-9DB5-4807-8CD5-70B00700413C}" type="presOf" srcId="{55D503F7-4DD0-4E3E-B932-3EB9AAE43C92}" destId="{828AA953-E7F7-473E-ABF3-600A452A5809}" srcOrd="0" destOrd="0" presId="urn:microsoft.com/office/officeart/2005/8/layout/list1"/>
    <dgm:cxn modelId="{A0427B07-F6F5-4F83-8196-6FEBF3D48C2B}" type="presParOf" srcId="{828AA953-E7F7-473E-ABF3-600A452A5809}" destId="{CF15DD22-15C1-41CC-A54E-E222B15C3ABD}" srcOrd="0" destOrd="0" presId="urn:microsoft.com/office/officeart/2005/8/layout/list1"/>
    <dgm:cxn modelId="{0AA8CD99-EC53-45E2-BA06-7EB1B54092B5}" type="presParOf" srcId="{CF15DD22-15C1-41CC-A54E-E222B15C3ABD}" destId="{329BE60F-A704-48F0-A5C9-A21224787882}" srcOrd="0" destOrd="0" presId="urn:microsoft.com/office/officeart/2005/8/layout/list1"/>
    <dgm:cxn modelId="{DAF0068C-9614-47E9-8CAF-857EA0434CCB}" type="presParOf" srcId="{CF15DD22-15C1-41CC-A54E-E222B15C3ABD}" destId="{4AC4AD7E-DB94-4835-862B-BA9D755D9573}" srcOrd="1" destOrd="0" presId="urn:microsoft.com/office/officeart/2005/8/layout/list1"/>
    <dgm:cxn modelId="{5D4700B2-D980-446B-8D4F-12B61547E913}" type="presParOf" srcId="{828AA953-E7F7-473E-ABF3-600A452A5809}" destId="{81AE5DB0-60EE-4B05-84F3-E0318D64A59B}" srcOrd="1" destOrd="0" presId="urn:microsoft.com/office/officeart/2005/8/layout/list1"/>
    <dgm:cxn modelId="{A1FEF943-A373-40AB-9ACE-218AF4F6AAA4}" type="presParOf" srcId="{828AA953-E7F7-473E-ABF3-600A452A5809}" destId="{0D36B1F2-5A2D-4269-93A7-5E05A6EE9D52}" srcOrd="2" destOrd="0" presId="urn:microsoft.com/office/officeart/2005/8/layout/list1"/>
    <dgm:cxn modelId="{93804C73-3894-4DF0-BC4F-E20EB2D0DC5C}" type="presParOf" srcId="{828AA953-E7F7-473E-ABF3-600A452A5809}" destId="{72A6AD44-7C81-4BCE-AA9F-733D4AED70B4}" srcOrd="3" destOrd="0" presId="urn:microsoft.com/office/officeart/2005/8/layout/list1"/>
    <dgm:cxn modelId="{BF99C68D-91F2-457A-9C2E-942DC8C04C5C}" type="presParOf" srcId="{828AA953-E7F7-473E-ABF3-600A452A5809}" destId="{1C94D254-6A9D-4E69-B975-511FF212F75F}" srcOrd="4" destOrd="0" presId="urn:microsoft.com/office/officeart/2005/8/layout/list1"/>
    <dgm:cxn modelId="{94D0F78D-E4A5-47E0-897A-D0EE60467D1A}" type="presParOf" srcId="{1C94D254-6A9D-4E69-B975-511FF212F75F}" destId="{FAD218F5-FFD4-489E-905E-CE75CFEDB4B2}" srcOrd="0" destOrd="0" presId="urn:microsoft.com/office/officeart/2005/8/layout/list1"/>
    <dgm:cxn modelId="{F4081E99-9C70-4B9E-B8C9-AE25F0AFB724}" type="presParOf" srcId="{1C94D254-6A9D-4E69-B975-511FF212F75F}" destId="{53FA8A16-5E66-4D9D-BC80-E8C8D44CEA14}" srcOrd="1" destOrd="0" presId="urn:microsoft.com/office/officeart/2005/8/layout/list1"/>
    <dgm:cxn modelId="{091D4737-0D0D-4DFA-8455-E92B168F70DB}" type="presParOf" srcId="{828AA953-E7F7-473E-ABF3-600A452A5809}" destId="{F36E61FC-79AA-4566-8B72-6D395ED1EDDB}" srcOrd="5" destOrd="0" presId="urn:microsoft.com/office/officeart/2005/8/layout/list1"/>
    <dgm:cxn modelId="{7BADD199-33B5-4826-9C24-E22629BCB3C3}" type="presParOf" srcId="{828AA953-E7F7-473E-ABF3-600A452A5809}" destId="{A144E456-AEBE-408C-B74B-17B61CF39686}" srcOrd="6" destOrd="0" presId="urn:microsoft.com/office/officeart/2005/8/layout/list1"/>
    <dgm:cxn modelId="{898DBBFC-6EEA-4D8D-A5A7-481AC97DD6C4}" type="presParOf" srcId="{828AA953-E7F7-473E-ABF3-600A452A5809}" destId="{5C4EA16A-483A-4CCC-AE2D-BC7E3AB4FC7F}" srcOrd="7" destOrd="0" presId="urn:microsoft.com/office/officeart/2005/8/layout/list1"/>
    <dgm:cxn modelId="{AD9BA1FC-BFFF-45E1-875F-C49F195478B0}" type="presParOf" srcId="{828AA953-E7F7-473E-ABF3-600A452A5809}" destId="{E277BE9D-06AA-4963-BCFD-EA4119CEB56B}" srcOrd="8" destOrd="0" presId="urn:microsoft.com/office/officeart/2005/8/layout/list1"/>
    <dgm:cxn modelId="{811FCE28-7B57-4299-8908-443157CFED22}" type="presParOf" srcId="{E277BE9D-06AA-4963-BCFD-EA4119CEB56B}" destId="{0EA71317-4E46-4CA1-AB62-FE8EA6819DA9}" srcOrd="0" destOrd="0" presId="urn:microsoft.com/office/officeart/2005/8/layout/list1"/>
    <dgm:cxn modelId="{09B30A53-0782-47F1-8C97-DAF81773EDA1}" type="presParOf" srcId="{E277BE9D-06AA-4963-BCFD-EA4119CEB56B}" destId="{A81A26DA-DDEB-48CA-AC1C-E7565A17FF07}" srcOrd="1" destOrd="0" presId="urn:microsoft.com/office/officeart/2005/8/layout/list1"/>
    <dgm:cxn modelId="{033EC824-B93E-4C0F-8C63-7320B4582D2E}" type="presParOf" srcId="{828AA953-E7F7-473E-ABF3-600A452A5809}" destId="{D9486063-3552-4216-B43E-4F73871718B8}" srcOrd="9" destOrd="0" presId="urn:microsoft.com/office/officeart/2005/8/layout/list1"/>
    <dgm:cxn modelId="{66530183-3B79-40E3-9D61-DCC38589ECD8}" type="presParOf" srcId="{828AA953-E7F7-473E-ABF3-600A452A5809}" destId="{B0B51C75-3CFD-4D4E-BA75-148531CEFA9E}" srcOrd="10" destOrd="0" presId="urn:microsoft.com/office/officeart/2005/8/layout/list1"/>
    <dgm:cxn modelId="{65DDF589-EFD3-4542-ABE9-EBF5DEF903A4}" type="presParOf" srcId="{828AA953-E7F7-473E-ABF3-600A452A5809}" destId="{39E0EADC-C44F-4E1D-8960-B376E0D09A8C}" srcOrd="11" destOrd="0" presId="urn:microsoft.com/office/officeart/2005/8/layout/list1"/>
    <dgm:cxn modelId="{15AE99D2-56AD-47E9-9728-F3D6B92B017E}" type="presParOf" srcId="{828AA953-E7F7-473E-ABF3-600A452A5809}" destId="{6A5E12A8-7B76-4510-9909-E55325BC72B0}" srcOrd="12" destOrd="0" presId="urn:microsoft.com/office/officeart/2005/8/layout/list1"/>
    <dgm:cxn modelId="{5957F8D1-3FBC-498D-9ABF-C2FE2732F17E}" type="presParOf" srcId="{6A5E12A8-7B76-4510-9909-E55325BC72B0}" destId="{C0EF529E-53F4-4686-B524-329A968670BA}" srcOrd="0" destOrd="0" presId="urn:microsoft.com/office/officeart/2005/8/layout/list1"/>
    <dgm:cxn modelId="{A14F42A9-7597-4A16-929B-D43058B13FF1}" type="presParOf" srcId="{6A5E12A8-7B76-4510-9909-E55325BC72B0}" destId="{A6836EF0-633A-41DD-9C0F-C438EB31C680}" srcOrd="1" destOrd="0" presId="urn:microsoft.com/office/officeart/2005/8/layout/list1"/>
    <dgm:cxn modelId="{07009D2C-95A8-460B-B568-DA3AC430EA9E}" type="presParOf" srcId="{828AA953-E7F7-473E-ABF3-600A452A5809}" destId="{DD74FE6F-897A-4CA5-8ECD-2E2FC02094A5}" srcOrd="13" destOrd="0" presId="urn:microsoft.com/office/officeart/2005/8/layout/list1"/>
    <dgm:cxn modelId="{BADE0D10-6A50-4FED-8149-A6DDFDEC7BB0}" type="presParOf" srcId="{828AA953-E7F7-473E-ABF3-600A452A5809}" destId="{68E084BB-5861-4B4E-A7DF-57492558DA6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8E8AD-BD5C-465D-8A62-8332D3111B8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9F3AA-7F1D-4099-927E-CF21A4A0EB23}">
      <dgm:prSet phldrT="[Text]"/>
      <dgm:spPr/>
      <dgm:t>
        <a:bodyPr/>
        <a:lstStyle/>
        <a:p>
          <a:endParaRPr lang="en-US" dirty="0"/>
        </a:p>
      </dgm:t>
    </dgm:pt>
    <dgm:pt modelId="{A71EDB78-C4BF-4664-8697-7583792E85EF}" type="parTrans" cxnId="{1291525A-5FA0-407A-BA80-B6A36380F7ED}">
      <dgm:prSet/>
      <dgm:spPr/>
      <dgm:t>
        <a:bodyPr/>
        <a:lstStyle/>
        <a:p>
          <a:endParaRPr lang="en-US"/>
        </a:p>
      </dgm:t>
    </dgm:pt>
    <dgm:pt modelId="{7D4120B1-B712-4497-A4C2-2112980A3633}" type="sibTrans" cxnId="{1291525A-5FA0-407A-BA80-B6A36380F7ED}">
      <dgm:prSet/>
      <dgm:spPr/>
      <dgm:t>
        <a:bodyPr/>
        <a:lstStyle/>
        <a:p>
          <a:endParaRPr lang="en-US"/>
        </a:p>
      </dgm:t>
    </dgm:pt>
    <dgm:pt modelId="{60210B47-AE3E-48DF-9B59-B3F6B56AC4A9}">
      <dgm:prSet phldrT="[Text]"/>
      <dgm:spPr/>
      <dgm:t>
        <a:bodyPr/>
        <a:lstStyle/>
        <a:p>
          <a:endParaRPr lang="en-US" dirty="0"/>
        </a:p>
      </dgm:t>
    </dgm:pt>
    <dgm:pt modelId="{E4CA990C-54AF-4BCB-B026-8025F7A82BB4}" type="parTrans" cxnId="{8F538FF3-00F9-42E0-8831-77462B28B61B}">
      <dgm:prSet/>
      <dgm:spPr/>
      <dgm:t>
        <a:bodyPr/>
        <a:lstStyle/>
        <a:p>
          <a:endParaRPr lang="en-US"/>
        </a:p>
      </dgm:t>
    </dgm:pt>
    <dgm:pt modelId="{EEC6C821-39CA-484C-AC79-3D45D40569DD}" type="sibTrans" cxnId="{8F538FF3-00F9-42E0-8831-77462B28B61B}">
      <dgm:prSet/>
      <dgm:spPr/>
      <dgm:t>
        <a:bodyPr/>
        <a:lstStyle/>
        <a:p>
          <a:endParaRPr lang="en-US"/>
        </a:p>
      </dgm:t>
    </dgm:pt>
    <dgm:pt modelId="{36056350-C604-463E-BA6D-AB72E5D7E20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600" dirty="0" smtClean="0">
              <a:latin typeface="Arial" pitchFamily="34" charset="0"/>
              <a:cs typeface="Arial" pitchFamily="34" charset="0"/>
            </a:rPr>
            <a:t>A program written in </a:t>
          </a:r>
          <a:r>
            <a:rPr lang="en-US" sz="26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MapReduce</a:t>
          </a:r>
          <a:endParaRPr lang="en-US" sz="2600" b="1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A6A5F02F-2265-4682-B962-6A3D578CF8B9}" type="sibTrans" cxnId="{4F8EC4E1-C430-4328-9AE4-C5FE4B2C50D7}">
      <dgm:prSet/>
      <dgm:spPr/>
      <dgm:t>
        <a:bodyPr/>
        <a:lstStyle/>
        <a:p>
          <a:endParaRPr lang="en-US"/>
        </a:p>
      </dgm:t>
    </dgm:pt>
    <dgm:pt modelId="{B744F62C-2412-4B4E-B1CF-304CF3C03BCA}" type="parTrans" cxnId="{4F8EC4E1-C430-4328-9AE4-C5FE4B2C50D7}">
      <dgm:prSet/>
      <dgm:spPr/>
      <dgm:t>
        <a:bodyPr/>
        <a:lstStyle/>
        <a:p>
          <a:endParaRPr lang="en-US"/>
        </a:p>
      </dgm:t>
    </dgm:pt>
    <dgm:pt modelId="{1F4F338E-0B1B-43A9-9655-BB5C3EBE7E28}" type="pres">
      <dgm:prSet presAssocID="{C938E8AD-BD5C-465D-8A62-8332D3111B8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B04E48-0A9F-46FC-9705-FB184B46FB90}" type="pres">
      <dgm:prSet presAssocID="{36056350-C604-463E-BA6D-AB72E5D7E20F}" presName="linNode" presStyleCnt="0"/>
      <dgm:spPr/>
    </dgm:pt>
    <dgm:pt modelId="{E4D6FAC8-CF8D-4261-ABA1-DE66A7979491}" type="pres">
      <dgm:prSet presAssocID="{36056350-C604-463E-BA6D-AB72E5D7E20F}" presName="parentShp" presStyleLbl="node1" presStyleIdx="0" presStyleCnt="1" custScaleY="41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A7781-6587-4FDB-82C8-B084D9EF85E3}" type="pres">
      <dgm:prSet presAssocID="{36056350-C604-463E-BA6D-AB72E5D7E20F}" presName="childShp" presStyleLbl="bgAccFollowNode1" presStyleIdx="0" presStyleCnt="1" custScaleX="45833" custScaleY="32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EC4E1-C430-4328-9AE4-C5FE4B2C50D7}" srcId="{C938E8AD-BD5C-465D-8A62-8332D3111B85}" destId="{36056350-C604-463E-BA6D-AB72E5D7E20F}" srcOrd="0" destOrd="0" parTransId="{B744F62C-2412-4B4E-B1CF-304CF3C03BCA}" sibTransId="{A6A5F02F-2265-4682-B962-6A3D578CF8B9}"/>
    <dgm:cxn modelId="{95A1D62D-7491-4A21-B12D-C150FDF1939A}" type="presOf" srcId="{36056350-C604-463E-BA6D-AB72E5D7E20F}" destId="{E4D6FAC8-CF8D-4261-ABA1-DE66A7979491}" srcOrd="0" destOrd="0" presId="urn:microsoft.com/office/officeart/2005/8/layout/vList6"/>
    <dgm:cxn modelId="{02A2D720-65F5-4183-A669-57BEAF51357B}" type="presOf" srcId="{6EF9F3AA-7F1D-4099-927E-CF21A4A0EB23}" destId="{A24A7781-6587-4FDB-82C8-B084D9EF85E3}" srcOrd="0" destOrd="0" presId="urn:microsoft.com/office/officeart/2005/8/layout/vList6"/>
    <dgm:cxn modelId="{8371B4D5-3C1C-4301-B718-631429862262}" type="presOf" srcId="{C938E8AD-BD5C-465D-8A62-8332D3111B85}" destId="{1F4F338E-0B1B-43A9-9655-BB5C3EBE7E28}" srcOrd="0" destOrd="0" presId="urn:microsoft.com/office/officeart/2005/8/layout/vList6"/>
    <dgm:cxn modelId="{8F538FF3-00F9-42E0-8831-77462B28B61B}" srcId="{36056350-C604-463E-BA6D-AB72E5D7E20F}" destId="{60210B47-AE3E-48DF-9B59-B3F6B56AC4A9}" srcOrd="1" destOrd="0" parTransId="{E4CA990C-54AF-4BCB-B026-8025F7A82BB4}" sibTransId="{EEC6C821-39CA-484C-AC79-3D45D40569DD}"/>
    <dgm:cxn modelId="{1291525A-5FA0-407A-BA80-B6A36380F7ED}" srcId="{36056350-C604-463E-BA6D-AB72E5D7E20F}" destId="{6EF9F3AA-7F1D-4099-927E-CF21A4A0EB23}" srcOrd="0" destOrd="0" parTransId="{A71EDB78-C4BF-4664-8697-7583792E85EF}" sibTransId="{7D4120B1-B712-4497-A4C2-2112980A3633}"/>
    <dgm:cxn modelId="{F1C5D8EB-AD0C-4A44-8B0F-569657FB537C}" type="presOf" srcId="{60210B47-AE3E-48DF-9B59-B3F6B56AC4A9}" destId="{A24A7781-6587-4FDB-82C8-B084D9EF85E3}" srcOrd="0" destOrd="1" presId="urn:microsoft.com/office/officeart/2005/8/layout/vList6"/>
    <dgm:cxn modelId="{100F7648-1EC9-4B8A-85E8-2F4F655E978C}" type="presParOf" srcId="{1F4F338E-0B1B-43A9-9655-BB5C3EBE7E28}" destId="{B2B04E48-0A9F-46FC-9705-FB184B46FB90}" srcOrd="0" destOrd="0" presId="urn:microsoft.com/office/officeart/2005/8/layout/vList6"/>
    <dgm:cxn modelId="{B2849CB7-8228-4407-9C5F-037D742EE278}" type="presParOf" srcId="{B2B04E48-0A9F-46FC-9705-FB184B46FB90}" destId="{E4D6FAC8-CF8D-4261-ABA1-DE66A7979491}" srcOrd="0" destOrd="0" presId="urn:microsoft.com/office/officeart/2005/8/layout/vList6"/>
    <dgm:cxn modelId="{9E87BE94-8B52-4953-A61A-D4DAA1D6FF48}" type="presParOf" srcId="{B2B04E48-0A9F-46FC-9705-FB184B46FB90}" destId="{A24A7781-6587-4FDB-82C8-B084D9EF85E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38E8AD-BD5C-465D-8A62-8332D3111B8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9F3AA-7F1D-4099-927E-CF21A4A0EB23}">
      <dgm:prSet phldrT="[Text]"/>
      <dgm:spPr/>
      <dgm:t>
        <a:bodyPr/>
        <a:lstStyle/>
        <a:p>
          <a:endParaRPr lang="en-US" dirty="0"/>
        </a:p>
      </dgm:t>
    </dgm:pt>
    <dgm:pt modelId="{A71EDB78-C4BF-4664-8697-7583792E85EF}" type="parTrans" cxnId="{1291525A-5FA0-407A-BA80-B6A36380F7ED}">
      <dgm:prSet/>
      <dgm:spPr/>
      <dgm:t>
        <a:bodyPr/>
        <a:lstStyle/>
        <a:p>
          <a:endParaRPr lang="en-US"/>
        </a:p>
      </dgm:t>
    </dgm:pt>
    <dgm:pt modelId="{7D4120B1-B712-4497-A4C2-2112980A3633}" type="sibTrans" cxnId="{1291525A-5FA0-407A-BA80-B6A36380F7ED}">
      <dgm:prSet/>
      <dgm:spPr/>
      <dgm:t>
        <a:bodyPr/>
        <a:lstStyle/>
        <a:p>
          <a:endParaRPr lang="en-US"/>
        </a:p>
      </dgm:t>
    </dgm:pt>
    <dgm:pt modelId="{60210B47-AE3E-48DF-9B59-B3F6B56AC4A9}">
      <dgm:prSet phldrT="[Text]"/>
      <dgm:spPr/>
      <dgm:t>
        <a:bodyPr/>
        <a:lstStyle/>
        <a:p>
          <a:endParaRPr lang="en-US" dirty="0"/>
        </a:p>
      </dgm:t>
    </dgm:pt>
    <dgm:pt modelId="{E4CA990C-54AF-4BCB-B026-8025F7A82BB4}" type="parTrans" cxnId="{8F538FF3-00F9-42E0-8831-77462B28B61B}">
      <dgm:prSet/>
      <dgm:spPr/>
      <dgm:t>
        <a:bodyPr/>
        <a:lstStyle/>
        <a:p>
          <a:endParaRPr lang="en-US"/>
        </a:p>
      </dgm:t>
    </dgm:pt>
    <dgm:pt modelId="{EEC6C821-39CA-484C-AC79-3D45D40569DD}" type="sibTrans" cxnId="{8F538FF3-00F9-42E0-8831-77462B28B61B}">
      <dgm:prSet/>
      <dgm:spPr/>
      <dgm:t>
        <a:bodyPr/>
        <a:lstStyle/>
        <a:p>
          <a:endParaRPr lang="en-US"/>
        </a:p>
      </dgm:t>
    </dgm:pt>
    <dgm:pt modelId="{36056350-C604-463E-BA6D-AB72E5D7E20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600" dirty="0" smtClean="0">
              <a:latin typeface="Arial" pitchFamily="34" charset="0"/>
              <a:cs typeface="Arial" pitchFamily="34" charset="0"/>
            </a:rPr>
            <a:t>A program written in </a:t>
          </a:r>
          <a:r>
            <a:rPr lang="en-US" sz="26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ObliVM</a:t>
          </a:r>
          <a:r>
            <a:rPr lang="en-US" sz="2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abstractions</a:t>
          </a:r>
          <a:endParaRPr lang="en-US" sz="2600" b="1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A6A5F02F-2265-4682-B962-6A3D578CF8B9}" type="sibTrans" cxnId="{4F8EC4E1-C430-4328-9AE4-C5FE4B2C50D7}">
      <dgm:prSet/>
      <dgm:spPr/>
      <dgm:t>
        <a:bodyPr/>
        <a:lstStyle/>
        <a:p>
          <a:endParaRPr lang="en-US"/>
        </a:p>
      </dgm:t>
    </dgm:pt>
    <dgm:pt modelId="{B744F62C-2412-4B4E-B1CF-304CF3C03BCA}" type="parTrans" cxnId="{4F8EC4E1-C430-4328-9AE4-C5FE4B2C50D7}">
      <dgm:prSet/>
      <dgm:spPr/>
      <dgm:t>
        <a:bodyPr/>
        <a:lstStyle/>
        <a:p>
          <a:endParaRPr lang="en-US"/>
        </a:p>
      </dgm:t>
    </dgm:pt>
    <dgm:pt modelId="{1F4F338E-0B1B-43A9-9655-BB5C3EBE7E28}" type="pres">
      <dgm:prSet presAssocID="{C938E8AD-BD5C-465D-8A62-8332D3111B8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B04E48-0A9F-46FC-9705-FB184B46FB90}" type="pres">
      <dgm:prSet presAssocID="{36056350-C604-463E-BA6D-AB72E5D7E20F}" presName="linNode" presStyleCnt="0"/>
      <dgm:spPr/>
    </dgm:pt>
    <dgm:pt modelId="{E4D6FAC8-CF8D-4261-ABA1-DE66A7979491}" type="pres">
      <dgm:prSet presAssocID="{36056350-C604-463E-BA6D-AB72E5D7E20F}" presName="parentShp" presStyleLbl="node1" presStyleIdx="0" presStyleCnt="1" custScaleY="41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A7781-6587-4FDB-82C8-B084D9EF85E3}" type="pres">
      <dgm:prSet presAssocID="{36056350-C604-463E-BA6D-AB72E5D7E20F}" presName="childShp" presStyleLbl="bgAccFollowNode1" presStyleIdx="0" presStyleCnt="1" custScaleX="45833" custScaleY="32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EC4E1-C430-4328-9AE4-C5FE4B2C50D7}" srcId="{C938E8AD-BD5C-465D-8A62-8332D3111B85}" destId="{36056350-C604-463E-BA6D-AB72E5D7E20F}" srcOrd="0" destOrd="0" parTransId="{B744F62C-2412-4B4E-B1CF-304CF3C03BCA}" sibTransId="{A6A5F02F-2265-4682-B962-6A3D578CF8B9}"/>
    <dgm:cxn modelId="{30705BC0-F15E-4E13-B880-92DAD2B40834}" type="presOf" srcId="{36056350-C604-463E-BA6D-AB72E5D7E20F}" destId="{E4D6FAC8-CF8D-4261-ABA1-DE66A7979491}" srcOrd="0" destOrd="0" presId="urn:microsoft.com/office/officeart/2005/8/layout/vList6"/>
    <dgm:cxn modelId="{10BB0B02-CDCC-4A8D-9B4A-7367011819CA}" type="presOf" srcId="{60210B47-AE3E-48DF-9B59-B3F6B56AC4A9}" destId="{A24A7781-6587-4FDB-82C8-B084D9EF85E3}" srcOrd="0" destOrd="1" presId="urn:microsoft.com/office/officeart/2005/8/layout/vList6"/>
    <dgm:cxn modelId="{8F538FF3-00F9-42E0-8831-77462B28B61B}" srcId="{36056350-C604-463E-BA6D-AB72E5D7E20F}" destId="{60210B47-AE3E-48DF-9B59-B3F6B56AC4A9}" srcOrd="1" destOrd="0" parTransId="{E4CA990C-54AF-4BCB-B026-8025F7A82BB4}" sibTransId="{EEC6C821-39CA-484C-AC79-3D45D40569DD}"/>
    <dgm:cxn modelId="{DBC1C662-376F-40AE-8092-8A7D71A0A40F}" type="presOf" srcId="{C938E8AD-BD5C-465D-8A62-8332D3111B85}" destId="{1F4F338E-0B1B-43A9-9655-BB5C3EBE7E28}" srcOrd="0" destOrd="0" presId="urn:microsoft.com/office/officeart/2005/8/layout/vList6"/>
    <dgm:cxn modelId="{1291525A-5FA0-407A-BA80-B6A36380F7ED}" srcId="{36056350-C604-463E-BA6D-AB72E5D7E20F}" destId="{6EF9F3AA-7F1D-4099-927E-CF21A4A0EB23}" srcOrd="0" destOrd="0" parTransId="{A71EDB78-C4BF-4664-8697-7583792E85EF}" sibTransId="{7D4120B1-B712-4497-A4C2-2112980A3633}"/>
    <dgm:cxn modelId="{C3E1BA9D-A696-458E-A831-A044DCB00A46}" type="presOf" srcId="{6EF9F3AA-7F1D-4099-927E-CF21A4A0EB23}" destId="{A24A7781-6587-4FDB-82C8-B084D9EF85E3}" srcOrd="0" destOrd="0" presId="urn:microsoft.com/office/officeart/2005/8/layout/vList6"/>
    <dgm:cxn modelId="{65D2C0C7-F828-4019-9D87-41C52B67FCC4}" type="presParOf" srcId="{1F4F338E-0B1B-43A9-9655-BB5C3EBE7E28}" destId="{B2B04E48-0A9F-46FC-9705-FB184B46FB90}" srcOrd="0" destOrd="0" presId="urn:microsoft.com/office/officeart/2005/8/layout/vList6"/>
    <dgm:cxn modelId="{EEED2414-2271-414B-B0C8-97A49BA2A059}" type="presParOf" srcId="{B2B04E48-0A9F-46FC-9705-FB184B46FB90}" destId="{E4D6FAC8-CF8D-4261-ABA1-DE66A7979491}" srcOrd="0" destOrd="0" presId="urn:microsoft.com/office/officeart/2005/8/layout/vList6"/>
    <dgm:cxn modelId="{9F1C1E46-2347-4F87-8735-630B7E4E3145}" type="presParOf" srcId="{B2B04E48-0A9F-46FC-9705-FB184B46FB90}" destId="{A24A7781-6587-4FDB-82C8-B084D9EF85E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6B1F2-5A2D-4269-93A7-5E05A6EE9D52}">
      <dsp:nvSpPr>
        <dsp:cNvPr id="0" name=""/>
        <dsp:cNvSpPr/>
      </dsp:nvSpPr>
      <dsp:spPr>
        <a:xfrm>
          <a:off x="0" y="434097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4AD7E-DB94-4835-862B-BA9D755D9573}">
      <dsp:nvSpPr>
        <dsp:cNvPr id="0" name=""/>
        <dsp:cNvSpPr/>
      </dsp:nvSpPr>
      <dsp:spPr>
        <a:xfrm>
          <a:off x="394335" y="79857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Oblivious Data Structures (ODS)</a:t>
          </a:r>
        </a:p>
      </dsp:txBody>
      <dsp:txXfrm>
        <a:off x="428920" y="114442"/>
        <a:ext cx="5451520" cy="639310"/>
      </dsp:txXfrm>
    </dsp:sp>
    <dsp:sp modelId="{A144E456-AEBE-408C-B74B-17B61CF39686}">
      <dsp:nvSpPr>
        <dsp:cNvPr id="0" name=""/>
        <dsp:cNvSpPr/>
      </dsp:nvSpPr>
      <dsp:spPr>
        <a:xfrm>
          <a:off x="0" y="1522737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A8A16-5E66-4D9D-BC80-E8C8D44CEA14}">
      <dsp:nvSpPr>
        <dsp:cNvPr id="0" name=""/>
        <dsp:cNvSpPr/>
      </dsp:nvSpPr>
      <dsp:spPr>
        <a:xfrm>
          <a:off x="394335" y="1168497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MapReduce</a:t>
          </a:r>
          <a:endParaRPr lang="en-US" sz="2400" kern="1200" dirty="0"/>
        </a:p>
      </dsp:txBody>
      <dsp:txXfrm>
        <a:off x="428920" y="1203082"/>
        <a:ext cx="5451520" cy="639310"/>
      </dsp:txXfrm>
    </dsp:sp>
    <dsp:sp modelId="{B0B51C75-3CFD-4D4E-BA75-148531CEFA9E}">
      <dsp:nvSpPr>
        <dsp:cNvPr id="0" name=""/>
        <dsp:cNvSpPr/>
      </dsp:nvSpPr>
      <dsp:spPr>
        <a:xfrm>
          <a:off x="0" y="2611377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A26DA-DDEB-48CA-AC1C-E7565A17FF07}">
      <dsp:nvSpPr>
        <dsp:cNvPr id="0" name=""/>
        <dsp:cNvSpPr/>
      </dsp:nvSpPr>
      <dsp:spPr>
        <a:xfrm>
          <a:off x="394335" y="2257137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Loop Coalescing</a:t>
          </a:r>
          <a:endParaRPr lang="en-US" sz="2400" kern="1200" dirty="0"/>
        </a:p>
      </dsp:txBody>
      <dsp:txXfrm>
        <a:off x="428920" y="2291722"/>
        <a:ext cx="5451520" cy="639310"/>
      </dsp:txXfrm>
    </dsp:sp>
    <dsp:sp modelId="{68E084BB-5861-4B4E-A7DF-57492558DA66}">
      <dsp:nvSpPr>
        <dsp:cNvPr id="0" name=""/>
        <dsp:cNvSpPr/>
      </dsp:nvSpPr>
      <dsp:spPr>
        <a:xfrm>
          <a:off x="0" y="3700017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36EF0-633A-41DD-9C0F-C438EB31C680}">
      <dsp:nvSpPr>
        <dsp:cNvPr id="0" name=""/>
        <dsp:cNvSpPr/>
      </dsp:nvSpPr>
      <dsp:spPr>
        <a:xfrm>
          <a:off x="394335" y="3345777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more (</a:t>
          </a:r>
          <a:r>
            <a:rPr lang="en-US" sz="2400" kern="1200" dirty="0" err="1" smtClean="0"/>
            <a:t>GraphSC</a:t>
          </a:r>
          <a:r>
            <a:rPr lang="en-US" sz="2400" kern="1200" dirty="0" smtClean="0"/>
            <a:t>, etc.)</a:t>
          </a:r>
          <a:endParaRPr lang="en-US" sz="2400" kern="1200" dirty="0"/>
        </a:p>
      </dsp:txBody>
      <dsp:txXfrm>
        <a:off x="428920" y="3380362"/>
        <a:ext cx="545152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A7781-6587-4FDB-82C8-B084D9EF85E3}">
      <dsp:nvSpPr>
        <dsp:cNvPr id="0" name=""/>
        <dsp:cNvSpPr/>
      </dsp:nvSpPr>
      <dsp:spPr>
        <a:xfrm>
          <a:off x="3153556" y="1311445"/>
          <a:ext cx="1541724" cy="1271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3153556" y="1470335"/>
        <a:ext cx="1065053" cy="953342"/>
      </dsp:txXfrm>
    </dsp:sp>
    <dsp:sp modelId="{E4D6FAC8-CF8D-4261-ABA1-DE66A7979491}">
      <dsp:nvSpPr>
        <dsp:cNvPr id="0" name=""/>
        <dsp:cNvSpPr/>
      </dsp:nvSpPr>
      <dsp:spPr>
        <a:xfrm>
          <a:off x="911031" y="1142211"/>
          <a:ext cx="2242525" cy="160959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itchFamily="34" charset="0"/>
              <a:cs typeface="Arial" pitchFamily="34" charset="0"/>
            </a:rPr>
            <a:t>A program written in </a:t>
          </a:r>
          <a:r>
            <a:rPr lang="en-US" sz="2600" b="1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MapReduce</a:t>
          </a:r>
          <a:endParaRPr lang="en-US" sz="2600" b="1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989605" y="1220785"/>
        <a:ext cx="2085377" cy="1452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A7781-6587-4FDB-82C8-B084D9EF85E3}">
      <dsp:nvSpPr>
        <dsp:cNvPr id="0" name=""/>
        <dsp:cNvSpPr/>
      </dsp:nvSpPr>
      <dsp:spPr>
        <a:xfrm>
          <a:off x="3153556" y="1311445"/>
          <a:ext cx="1541724" cy="1271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000" kern="1200" dirty="0"/>
        </a:p>
      </dsp:txBody>
      <dsp:txXfrm>
        <a:off x="3153556" y="1470335"/>
        <a:ext cx="1065053" cy="953342"/>
      </dsp:txXfrm>
    </dsp:sp>
    <dsp:sp modelId="{E4D6FAC8-CF8D-4261-ABA1-DE66A7979491}">
      <dsp:nvSpPr>
        <dsp:cNvPr id="0" name=""/>
        <dsp:cNvSpPr/>
      </dsp:nvSpPr>
      <dsp:spPr>
        <a:xfrm>
          <a:off x="911031" y="1142211"/>
          <a:ext cx="2242525" cy="160959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itchFamily="34" charset="0"/>
              <a:cs typeface="Arial" pitchFamily="34" charset="0"/>
            </a:rPr>
            <a:t>A program written in </a:t>
          </a:r>
          <a:r>
            <a:rPr lang="en-US" sz="2600" b="1" kern="1200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ObliVM</a:t>
          </a:r>
          <a:r>
            <a:rPr lang="en-US" sz="26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abstractions</a:t>
          </a:r>
          <a:endParaRPr lang="en-US" sz="2600" b="1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989605" y="1220785"/>
        <a:ext cx="2085377" cy="145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97275-D0B4-481F-B457-19165C7C0626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9C05C-AC3E-42C2-B468-F7A4B31C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UT and Berkeley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9C05C-AC3E-42C2-B468-F7A4B31C86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34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Here is a quick example: of PL technique that led to the discovery of new algorithms.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 coalescing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4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21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98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15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hardware AES </a:t>
            </a:r>
            <a:r>
              <a:rPr lang="en-US" dirty="0" smtClean="0">
                <a:sym typeface="Wingdings" panose="05000000000000000000" pitchFamily="2" charset="2"/>
              </a:rPr>
              <a:t> 20 times</a:t>
            </a:r>
            <a:r>
              <a:rPr lang="en-US" baseline="0" dirty="0" smtClean="0">
                <a:sym typeface="Wingdings" panose="05000000000000000000" pitchFamily="2" charset="2"/>
              </a:rPr>
              <a:t> better.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example, consider a common binary search query over</a:t>
            </a:r>
            <a:r>
              <a:rPr lang="en-US" baseline="0" dirty="0" smtClean="0"/>
              <a:t> a 1gigabyte database.</a:t>
            </a:r>
          </a:p>
          <a:p>
            <a:r>
              <a:rPr lang="en-US" baseline="0" dirty="0" smtClean="0"/>
              <a:t>Let me tell you about our performance today.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a single pair of processors, our </a:t>
            </a:r>
            <a:r>
              <a:rPr lang="en-US" baseline="0" dirty="0" err="1" smtClean="0"/>
              <a:t>oblivm</a:t>
            </a:r>
            <a:r>
              <a:rPr lang="en-US" baseline="0" dirty="0" smtClean="0"/>
              <a:t> framework takes 9 seconds to answer each binary search query. </a:t>
            </a:r>
          </a:p>
          <a:p>
            <a:r>
              <a:rPr lang="en-US" baseline="0" dirty="0" smtClean="0"/>
              <a:t>Of the 9 seconds, only 2.5 seconds attribute to the online cost, and all the rest can be done in an offline phase – and moreover the offline work is </a:t>
            </a:r>
            <a:r>
              <a:rPr lang="en-US" baseline="0" dirty="0" err="1" smtClean="0"/>
              <a:t>embarassingly</a:t>
            </a:r>
            <a:r>
              <a:rPr lang="en-US" baseline="0" dirty="0" smtClean="0"/>
              <a:t> parallelizable.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also some low hanging fruits that will immediately boost our performance further. For example, our current implementation is in java, and does not utilize hardware AES.</a:t>
            </a:r>
          </a:p>
          <a:p>
            <a:r>
              <a:rPr lang="en-US" baseline="0" dirty="0" smtClean="0"/>
              <a:t>If we moved our implementation over to C, and made use of hardware AES features widely present in off-the-shelf processors today, we expect that the performance can </a:t>
            </a:r>
          </a:p>
          <a:p>
            <a:r>
              <a:rPr lang="en-US" baseline="0" dirty="0" smtClean="0"/>
              <a:t>improve to a hundredth of a second per query. To achieve this performance would require about 3GBps bandwidth. </a:t>
            </a:r>
          </a:p>
          <a:p>
            <a:r>
              <a:rPr lang="en-US" baseline="0" dirty="0" smtClean="0"/>
              <a:t>this calculation should be fairly accurate based on numbers reported in a recent work by </a:t>
            </a:r>
            <a:r>
              <a:rPr lang="en-US" baseline="0" dirty="0" err="1" smtClean="0"/>
              <a:t>Bellare</a:t>
            </a:r>
            <a:r>
              <a:rPr lang="en-US" baseline="0" dirty="0" smtClean="0"/>
              <a:t> et al.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0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</a:p>
          <a:p>
            <a:r>
              <a:rPr lang="en-US" dirty="0" smtClean="0"/>
              <a:t>Secure computation:  encrypted computation bit</a:t>
            </a:r>
            <a:r>
              <a:rPr lang="en-US" baseline="0" dirty="0" smtClean="0"/>
              <a:t> by bit</a:t>
            </a:r>
            <a:endParaRPr lang="en-US" dirty="0" smtClean="0"/>
          </a:p>
          <a:p>
            <a:r>
              <a:rPr lang="en-US" dirty="0" smtClean="0"/>
              <a:t>Floating point</a:t>
            </a:r>
          </a:p>
          <a:p>
            <a:r>
              <a:rPr lang="en-US" b="1" dirty="0" smtClean="0"/>
              <a:t>overhead for floating point ?</a:t>
            </a:r>
          </a:p>
          <a:p>
            <a:endParaRPr lang="en-US" dirty="0" smtClean="0"/>
          </a:p>
          <a:p>
            <a:r>
              <a:rPr lang="en-US" dirty="0" smtClean="0"/>
              <a:t>Slowdown in comparison with </a:t>
            </a:r>
            <a:r>
              <a:rPr lang="en-US" dirty="0" err="1" smtClean="0"/>
              <a:t>cleartext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62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6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EE3854-E085-429D-A11E-4DD3EE718A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Too crowded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BB973B23-F029-4520-9F17-FEC00F68EAC2}" type="slidenum">
              <a:rPr lang="en-US" sz="1300">
                <a:latin typeface="+mn-lt"/>
              </a:rPr>
              <a:pPr algn="r">
                <a:defRPr/>
              </a:pPr>
              <a:t>3</a:t>
            </a:fld>
            <a:endParaRPr lang="en-US" sz="13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21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but inefficient way:</a:t>
            </a:r>
            <a:r>
              <a:rPr lang="en-US" baseline="0" dirty="0" smtClean="0"/>
              <a:t> p</a:t>
            </a:r>
            <a:r>
              <a:rPr lang="en-US" dirty="0" smtClean="0"/>
              <a:t>olynomial blowup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9C05C-AC3E-42C2-B468-F7A4B31C86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8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</a:t>
            </a:r>
            <a:r>
              <a:rPr lang="en-US" baseline="0" dirty="0" smtClean="0"/>
              <a:t> look at a concrete examples, </a:t>
            </a:r>
            <a:r>
              <a:rPr lang="en-US" baseline="0" dirty="0" err="1" smtClean="0"/>
              <a:t>findmax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program is simple, it sequentially scans through an array to find the maximal element.</a:t>
            </a:r>
          </a:p>
          <a:p>
            <a:r>
              <a:rPr lang="en-US" baseline="0" dirty="0" smtClean="0"/>
              <a:t>Even though the array h may be secret, we need not place h in an ORAM, because the access pattern is fixed.</a:t>
            </a:r>
          </a:p>
          <a:p>
            <a:r>
              <a:rPr lang="en-US" baseline="0" dirty="0" smtClean="0"/>
              <a:t>We essentially only need to encrypt the array 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1012-F7E0-46DE-89D4-DEB4F95133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2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</a:t>
            </a:r>
            <a:r>
              <a:rPr lang="en-US" dirty="0" err="1" smtClean="0"/>
              <a:t>nina</a:t>
            </a:r>
            <a:r>
              <a:rPr lang="en-US" dirty="0" smtClean="0"/>
              <a:t> </a:t>
            </a:r>
            <a:r>
              <a:rPr lang="en-US" dirty="0" err="1" smtClean="0"/>
              <a:t>taft’s</a:t>
            </a:r>
            <a:r>
              <a:rPr lang="en-US" dirty="0" smtClean="0"/>
              <a:t> paper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EE3854-E085-429D-A11E-4DD3EE718A1A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8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</a:t>
            </a:r>
            <a:r>
              <a:rPr lang="en-US" dirty="0" err="1" smtClean="0"/>
              <a:t>nina</a:t>
            </a:r>
            <a:r>
              <a:rPr lang="en-US" dirty="0" smtClean="0"/>
              <a:t> </a:t>
            </a:r>
            <a:r>
              <a:rPr lang="en-US" dirty="0" err="1" smtClean="0"/>
              <a:t>taft’s</a:t>
            </a:r>
            <a:r>
              <a:rPr lang="en-US" dirty="0" smtClean="0"/>
              <a:t> paper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EE3854-E085-429D-A11E-4DD3EE718A1A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0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use bullet</a:t>
            </a:r>
            <a:r>
              <a:rPr lang="en-US" baseline="0" dirty="0" smtClean="0"/>
              <a:t>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9C05C-AC3E-42C2-B468-F7A4B31C86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8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257B-4546-4988-AED0-A9F211040E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5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27B8-6DA6-4AFC-80D1-DF5CCBF78E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F7DF-4D98-4A09-A3C0-68296996AB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6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9396-4B9B-4C07-B703-7FC99250C7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5215-25AD-48EA-9D0C-C980D60D8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3F9F-148B-4F4F-B5B4-DB56D83EB6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1C62-6D73-4AD1-800F-42B6CFD27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0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7977-ECB4-401B-8C5C-C20F58532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1F7A-AC73-4A6C-B4AE-D8A3C6239D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3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F050-58E2-4B34-9B87-F875F8D636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7E4D-45C7-48BA-961B-4E86E085F5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2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BBF3-2649-4CC9-9A4A-4A267CC72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92CC-1193-4CE5-A683-C2016AF64B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6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936C-F06D-419E-90EA-9C9331199E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6FBF-4F91-43FE-8D39-9FDD828DDB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49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9AA4-07BE-47BD-B392-7051778F7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9D73-A8DE-45B0-8A29-558E09E8F1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5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03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C40A-5C2A-4E4D-977B-CCE4AC1C9A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94EA0-7095-4423-B919-4014F975E9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85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2AD-D366-4E65-9B74-331BEB7C47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6845-6B3D-4E50-9F52-AD9A8E9EC7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8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F46F5-3DB1-47CE-A645-8F1AEC80D5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DCA5-A73C-4CF6-89F3-ECDBA8894C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04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02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5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92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63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3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2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5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68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93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32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0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7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5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3A94-0105-4EED-8EAE-D730AB615D59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A8BB2-3998-434A-841D-DD50AD4A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53929C-DDA6-4374-8B08-3C0F6153C11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0E1FE0-EE23-458B-A34F-28262451AC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4C34-373B-4ACA-9282-3A39DD3DC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ACDF-213E-4590-B89C-44E2470CC1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0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livm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blivm/ObliVMLa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4" y="1389118"/>
            <a:ext cx="8711952" cy="1521403"/>
          </a:xfrm>
        </p:spPr>
        <p:txBody>
          <a:bodyPr>
            <a:noAutofit/>
          </a:bodyPr>
          <a:lstStyle/>
          <a:p>
            <a:r>
              <a:rPr lang="en-US" sz="4400" b="1" dirty="0" err="1"/>
              <a:t>ObliVM</a:t>
            </a:r>
            <a:r>
              <a:rPr lang="en-US" sz="4400" dirty="0"/>
              <a:t>: A Programming Framework for Secure Computation</a:t>
            </a:r>
            <a:endParaRPr lang="en-US" sz="4400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57640"/>
            <a:ext cx="6858000" cy="907617"/>
          </a:xfrm>
        </p:spPr>
        <p:txBody>
          <a:bodyPr>
            <a:normAutofit lnSpcReduction="10000"/>
          </a:bodyPr>
          <a:lstStyle/>
          <a:p>
            <a:r>
              <a:rPr lang="en-US" sz="3000" b="1" i="1" dirty="0"/>
              <a:t>Chang </a:t>
            </a:r>
            <a:r>
              <a:rPr lang="en-US" sz="3000" b="1" i="1" dirty="0" smtClean="0"/>
              <a:t>Liu</a:t>
            </a:r>
            <a:r>
              <a:rPr lang="en-US" sz="3000" dirty="0" smtClean="0"/>
              <a:t>, Xiao Shaun Wang, Kartik Nayak, Yan Huang, Elaine Shi</a:t>
            </a:r>
            <a:endParaRPr lang="en-US" sz="3000" dirty="0"/>
          </a:p>
        </p:txBody>
      </p:sp>
      <p:pic>
        <p:nvPicPr>
          <p:cNvPr id="4" name="Picture 2" descr="https://realworldcrypto.files.wordpress.com/2013/06/mc2-logo-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21" y="5013686"/>
            <a:ext cx="1824034" cy="100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trademarks.umd.edu/marks/gr/forma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4" y="4874591"/>
            <a:ext cx="1279892" cy="12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050" y="5190961"/>
            <a:ext cx="1423998" cy="655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422" y="5013686"/>
            <a:ext cx="934800" cy="1140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1297" y="2862156"/>
            <a:ext cx="3204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http://www.oblivm.com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46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41300" y="1393077"/>
            <a:ext cx="8534400" cy="402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kumimoji="0" lang="en-US" sz="60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</a:rPr>
              <a:t>ObliVM</a:t>
            </a:r>
            <a:r>
              <a:rPr kumimoji="0" lang="en-US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</a:rPr>
              <a:t>:</a:t>
            </a:r>
            <a:r>
              <a:rPr lang="en-US" sz="6000" b="1" dirty="0">
                <a:solidFill>
                  <a:schemeClr val="accent2"/>
                </a:solidFill>
                <a:latin typeface="Calibri"/>
              </a:rPr>
              <a:t> Achieve the </a:t>
            </a:r>
            <a:r>
              <a:rPr lang="en-US" sz="6000" b="1" dirty="0" smtClean="0">
                <a:solidFill>
                  <a:schemeClr val="accent2"/>
                </a:solidFill>
                <a:latin typeface="Calibri"/>
              </a:rPr>
              <a:t>Best </a:t>
            </a:r>
            <a:r>
              <a:rPr lang="en-US" sz="6000" b="1" dirty="0">
                <a:solidFill>
                  <a:schemeClr val="accent2"/>
                </a:solidFill>
                <a:latin typeface="Calibri"/>
              </a:rPr>
              <a:t>of Both </a:t>
            </a:r>
            <a:r>
              <a:rPr lang="en-US" sz="6000" b="1" dirty="0" smtClean="0">
                <a:solidFill>
                  <a:schemeClr val="accent2"/>
                </a:solidFill>
                <a:latin typeface="Calibri"/>
              </a:rPr>
              <a:t>Worlds</a:t>
            </a:r>
          </a:p>
          <a:p>
            <a:pPr lvl="0">
              <a:defRPr/>
            </a:pPr>
            <a:r>
              <a:rPr lang="en-US" b="1" dirty="0" smtClean="0">
                <a:solidFill>
                  <a:schemeClr val="accent2"/>
                </a:solidFill>
                <a:latin typeface="Calibri"/>
                <a:hlinkClick r:id="rId2"/>
              </a:rPr>
              <a:t>http://www.oblivm.com</a:t>
            </a:r>
            <a:endParaRPr lang="en-US" b="1" dirty="0" smtClean="0">
              <a:solidFill>
                <a:schemeClr val="accent2"/>
              </a:solidFill>
              <a:latin typeface="Calibri"/>
            </a:endParaRPr>
          </a:p>
          <a:p>
            <a:pPr lvl="0">
              <a:defRPr/>
            </a:pPr>
            <a:endParaRPr lang="en-US" b="1" dirty="0" smtClean="0">
              <a:solidFill>
                <a:schemeClr val="accent2"/>
              </a:solidFill>
              <a:latin typeface="Calibri"/>
            </a:endParaRPr>
          </a:p>
          <a:p>
            <a:pPr lvl="0"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Calibri"/>
              </a:rPr>
              <a:t>Programs by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non-specialists</a:t>
            </a:r>
            <a:r>
              <a:rPr lang="en-US" sz="4000" dirty="0">
                <a:solidFill>
                  <a:sysClr val="windowText" lastClr="000000"/>
                </a:solidFill>
                <a:latin typeface="Calibri"/>
              </a:rPr>
              <a:t> achieve the </a:t>
            </a:r>
          </a:p>
          <a:p>
            <a:pPr lvl="0">
              <a:defRPr/>
            </a:pPr>
            <a:r>
              <a:rPr lang="en-US" sz="4000" dirty="0">
                <a:solidFill>
                  <a:sysClr val="windowText" lastClr="000000"/>
                </a:solidFill>
                <a:latin typeface="Calibri"/>
              </a:rPr>
              <a:t>performance of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customized</a:t>
            </a:r>
            <a:r>
              <a:rPr lang="en-US" sz="4000" dirty="0">
                <a:solidFill>
                  <a:sysClr val="windowText" lastClr="000000"/>
                </a:solidFill>
                <a:latin typeface="Calibri"/>
              </a:rPr>
              <a:t> designs</a:t>
            </a:r>
            <a:r>
              <a:rPr lang="en-US" sz="4000" dirty="0" smtClean="0">
                <a:solidFill>
                  <a:sysClr val="windowText" lastClr="000000"/>
                </a:solidFill>
                <a:latin typeface="Calibri"/>
              </a:rPr>
              <a:t>.</a:t>
            </a:r>
            <a:endParaRPr lang="en-US" sz="40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1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idea: Programming Abstractions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782139"/>
              </p:ext>
            </p:extLst>
          </p:nvPr>
        </p:nvGraphicFramePr>
        <p:xfrm>
          <a:off x="628650" y="1825625"/>
          <a:ext cx="7886700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79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52400" y="2049933"/>
            <a:ext cx="8839200" cy="8402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068459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Analogy to 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Distributed 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Computation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67400" y="3241316"/>
            <a:ext cx="1711289" cy="1200775"/>
            <a:chOff x="3733800" y="3241908"/>
            <a:chExt cx="1556657" cy="1013578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896" y="3241908"/>
              <a:ext cx="1228917" cy="470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156" y="3750386"/>
              <a:ext cx="1190591" cy="50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 bwMode="auto">
            <a:xfrm flipV="1">
              <a:off x="3733800" y="3729958"/>
              <a:ext cx="1556657" cy="28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304800" y="2040090"/>
            <a:ext cx="8534400" cy="840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9144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Successful story in the distributed computing community: </a:t>
            </a: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MapReduce</a:t>
            </a:r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 a parallel programming abstraction.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762839377"/>
              </p:ext>
            </p:extLst>
          </p:nvPr>
        </p:nvGraphicFramePr>
        <p:xfrm>
          <a:off x="565887" y="1891750"/>
          <a:ext cx="5606313" cy="389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710385" y="3579249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Compile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5124717" y="3227438"/>
            <a:ext cx="3790683" cy="144655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Oblivious representation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ORAM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(generic)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oblivious algorithms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(problem specific, but efficient)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2400" y="2036677"/>
            <a:ext cx="8839200" cy="8402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179560120"/>
              </p:ext>
            </p:extLst>
          </p:nvPr>
        </p:nvGraphicFramePr>
        <p:xfrm>
          <a:off x="565887" y="1878494"/>
          <a:ext cx="5606313" cy="389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90001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Programming Abstractions for 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Oblivious Computation</a:t>
            </a:r>
            <a:endParaRPr 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0385" y="3565993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Compile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026834"/>
            <a:ext cx="8839200" cy="818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9144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ObliVM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approach: </a:t>
            </a:r>
          </a:p>
          <a:p>
            <a:pPr>
              <a:lnSpc>
                <a:spcPct val="85000"/>
              </a:lnSpc>
            </a:pP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provide </a:t>
            </a:r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oblivious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programming abstractions.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Solution</a:t>
            </a:r>
            <a:br>
              <a:rPr lang="en-US" dirty="0" smtClean="0"/>
            </a:br>
            <a:r>
              <a:rPr lang="en-US" b="1" i="1" dirty="0" smtClean="0"/>
              <a:t>language support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Goal: serving two users</a:t>
            </a:r>
          </a:p>
          <a:p>
            <a:pPr lvl="1"/>
            <a:r>
              <a:rPr lang="en-US" dirty="0" smtClean="0"/>
              <a:t>Cryptographers: implement </a:t>
            </a:r>
            <a:r>
              <a:rPr lang="en-US" i="1" dirty="0" smtClean="0"/>
              <a:t>abstractions</a:t>
            </a:r>
          </a:p>
          <a:p>
            <a:pPr lvl="1"/>
            <a:r>
              <a:rPr lang="en-US" dirty="0" smtClean="0"/>
              <a:t>Non-specialists: use </a:t>
            </a:r>
            <a:r>
              <a:rPr lang="en-US" i="1" dirty="0" smtClean="0"/>
              <a:t>abstractions</a:t>
            </a:r>
            <a:r>
              <a:rPr lang="en-US" dirty="0" smtClean="0"/>
              <a:t> to build applications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Solution: new language features enables abstractions</a:t>
            </a:r>
          </a:p>
          <a:p>
            <a:pPr lvl="1"/>
            <a:r>
              <a:rPr lang="en-US" dirty="0" smtClean="0"/>
              <a:t>Random type, phantom functions (ORAM, ODS)</a:t>
            </a:r>
          </a:p>
          <a:p>
            <a:pPr lvl="1"/>
            <a:r>
              <a:rPr lang="en-US" dirty="0" smtClean="0"/>
              <a:t>Bounded loop (loop coalescing)</a:t>
            </a:r>
          </a:p>
          <a:p>
            <a:pPr lvl="1"/>
            <a:r>
              <a:rPr lang="en-US" dirty="0" smtClean="0"/>
              <a:t>Higher order functions (</a:t>
            </a:r>
            <a:r>
              <a:rPr lang="en-US" dirty="0" err="1" smtClean="0"/>
              <a:t>MapReduce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more</a:t>
            </a:r>
          </a:p>
          <a:p>
            <a:endParaRPr lang="en-US" dirty="0"/>
          </a:p>
          <a:p>
            <a:r>
              <a:rPr lang="en-US" dirty="0" smtClean="0"/>
              <a:t>The compiler will be open sourced soon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github.com/oblivm/ObliVMLang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93700" y="2311400"/>
            <a:ext cx="2019300" cy="7747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ODS</a:t>
            </a:r>
            <a:endParaRPr lang="en-US" sz="2800" dirty="0"/>
          </a:p>
        </p:txBody>
      </p:sp>
      <p:pic>
        <p:nvPicPr>
          <p:cNvPr id="1026" name="Picture 2" descr="http://networtech.com/wp-content/uploads/2014/06/progam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311400"/>
            <a:ext cx="1895548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2" idx="4"/>
            <a:endCxn id="1026" idx="1"/>
          </p:cNvCxnSpPr>
          <p:nvPr/>
        </p:nvCxnSpPr>
        <p:spPr>
          <a:xfrm>
            <a:off x="2413000" y="2698750"/>
            <a:ext cx="1806575" cy="741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026" idx="2"/>
            <a:endCxn id="17" idx="0"/>
          </p:cNvCxnSpPr>
          <p:nvPr/>
        </p:nvCxnSpPr>
        <p:spPr>
          <a:xfrm>
            <a:off x="5167349" y="4568825"/>
            <a:ext cx="1" cy="84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Magnetic Disk 9"/>
          <p:cNvSpPr/>
          <p:nvPr/>
        </p:nvSpPr>
        <p:spPr>
          <a:xfrm>
            <a:off x="393700" y="3194050"/>
            <a:ext cx="2019300" cy="7747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MapReduce</a:t>
            </a:r>
            <a:endParaRPr lang="en-US" sz="2400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393700" y="4076700"/>
            <a:ext cx="2019300" cy="7747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Loop Coalescing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11" idx="4"/>
            <a:endCxn id="1026" idx="1"/>
          </p:cNvCxnSpPr>
          <p:nvPr/>
        </p:nvCxnSpPr>
        <p:spPr>
          <a:xfrm flipV="1">
            <a:off x="2413000" y="3440113"/>
            <a:ext cx="1806575" cy="1023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6375400" y="2595562"/>
            <a:ext cx="2387600" cy="16891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Sparse Graph Algorithms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086760" y="5411788"/>
            <a:ext cx="4161179" cy="123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Depth-First Search</a:t>
            </a:r>
          </a:p>
          <a:p>
            <a:pPr algn="ctr"/>
            <a:r>
              <a:rPr lang="en-US" sz="2000" dirty="0" err="1" smtClean="0"/>
              <a:t>Dijkstra’s</a:t>
            </a:r>
            <a:r>
              <a:rPr lang="en-US" sz="2000" dirty="0" smtClean="0"/>
              <a:t> Shortest Distance</a:t>
            </a:r>
          </a:p>
          <a:p>
            <a:pPr algn="ctr"/>
            <a:r>
              <a:rPr lang="en-US" sz="2000" dirty="0" smtClean="0"/>
              <a:t>Minimum Spanning Tree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393700" y="404811"/>
            <a:ext cx="8369300" cy="14446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7030A0"/>
                </a:solidFill>
              </a:rPr>
              <a:t>Better asymptotic complexity </a:t>
            </a:r>
            <a:r>
              <a:rPr lang="en-US" sz="4400" dirty="0" smtClean="0">
                <a:solidFill>
                  <a:srgbClr val="7030A0"/>
                </a:solidFill>
              </a:rPr>
              <a:t>than the state-of-the-art!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1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17443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7835" y="2971800"/>
            <a:ext cx="1295400" cy="457200"/>
          </a:xfrm>
          <a:prstGeom prst="rect">
            <a:avLst/>
          </a:prstGeom>
          <a:noFill/>
          <a:ln w="539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2635" y="1864896"/>
            <a:ext cx="2286000" cy="762000"/>
          </a:xfrm>
          <a:prstGeom prst="rect">
            <a:avLst/>
          </a:prstGeom>
          <a:noFill/>
          <a:ln w="539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4035" y="762000"/>
            <a:ext cx="2286000" cy="762000"/>
          </a:xfrm>
          <a:prstGeom prst="rect">
            <a:avLst/>
          </a:prstGeom>
          <a:noFill/>
          <a:ln w="539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0868" y="529679"/>
            <a:ext cx="2226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1 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4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828800"/>
            <a:ext cx="23903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2 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4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0508" y="2781181"/>
            <a:ext cx="2226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3 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4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141982"/>
            <a:ext cx="2864887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Loop </a:t>
            </a:r>
          </a:p>
          <a:p>
            <a:pPr algn="ctr">
              <a:lnSpc>
                <a:spcPct val="8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Coalescing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5533" y="1347831"/>
            <a:ext cx="2318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Gives oblivious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Dijkstra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MST for sparse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31" y="2971800"/>
            <a:ext cx="476633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17443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7835" y="2971800"/>
            <a:ext cx="1295400" cy="457200"/>
          </a:xfrm>
          <a:prstGeom prst="rect">
            <a:avLst/>
          </a:prstGeom>
          <a:noFill/>
          <a:ln w="539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2635" y="1864896"/>
            <a:ext cx="2286000" cy="762000"/>
          </a:xfrm>
          <a:prstGeom prst="rect">
            <a:avLst/>
          </a:prstGeom>
          <a:noFill/>
          <a:ln w="539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4035" y="762000"/>
            <a:ext cx="2286000" cy="762000"/>
          </a:xfrm>
          <a:prstGeom prst="rect">
            <a:avLst/>
          </a:prstGeom>
          <a:noFill/>
          <a:ln w="53975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9074343">
            <a:off x="3484343" y="2676049"/>
            <a:ext cx="838200" cy="1066800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1024" y="3886200"/>
            <a:ext cx="1167064" cy="3048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141982"/>
            <a:ext cx="2864887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Loop </a:t>
            </a:r>
          </a:p>
          <a:p>
            <a:pPr algn="ctr">
              <a:lnSpc>
                <a:spcPct val="8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Coalescing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3495" y="3545304"/>
            <a:ext cx="1701147" cy="3048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5229728"/>
            <a:ext cx="1259304" cy="3048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0776" y="4559968"/>
            <a:ext cx="1267328" cy="3048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5533" y="1347831"/>
            <a:ext cx="2318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Gives oblivious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Dijkstra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MST for sparse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8"/>
          <p:cNvSpPr>
            <a:spLocks noGrp="1"/>
          </p:cNvSpPr>
          <p:nvPr/>
        </p:nvSpPr>
        <p:spPr>
          <a:xfrm>
            <a:off x="66524" y="-28844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Hand-crafting vs. Automated Compilation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0457" y="952500"/>
            <a:ext cx="4109843" cy="565996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320300" y="952500"/>
            <a:ext cx="4578167" cy="565996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840893" y="2367492"/>
            <a:ext cx="3026093" cy="462807"/>
          </a:xfrm>
          <a:prstGeom prst="rect">
            <a:avLst/>
          </a:prstGeom>
          <a:solidFill>
            <a:srgbClr val="4F81BD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91440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Matrix Factorization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3" name="TextBox 35"/>
          <p:cNvSpPr txBox="1"/>
          <p:nvPr/>
        </p:nvSpPr>
        <p:spPr>
          <a:xfrm>
            <a:off x="1093068" y="2912164"/>
            <a:ext cx="226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B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researchers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B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B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months</a:t>
            </a:r>
          </a:p>
        </p:txBody>
      </p:sp>
      <p:sp>
        <p:nvSpPr>
          <p:cNvPr id="54" name="TextBox 3"/>
          <p:cNvSpPr txBox="1"/>
          <p:nvPr/>
        </p:nvSpPr>
        <p:spPr>
          <a:xfrm>
            <a:off x="1727066" y="1014958"/>
            <a:ext cx="9861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55" name="Picture 54" descr="http://upload.wikimedia.org/wikipedia/en/thumb/e/e6/Technicolor_logo.svg/1280px-Technicolor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55" y="1434615"/>
            <a:ext cx="1278232" cy="6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https://lh5.googleusercontent.com/-9ZtfI7Iadbo/AAAAAAAAAAI/AAAAAAAAASM/pa_22SDQqFI/s120-c/pho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1" y="1518497"/>
            <a:ext cx="461557" cy="5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39"/>
          <p:cNvSpPr txBox="1"/>
          <p:nvPr/>
        </p:nvSpPr>
        <p:spPr>
          <a:xfrm>
            <a:off x="4938728" y="1106006"/>
            <a:ext cx="25528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ObliVM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Today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8" name="TextBox 41"/>
          <p:cNvSpPr txBox="1"/>
          <p:nvPr/>
        </p:nvSpPr>
        <p:spPr>
          <a:xfrm>
            <a:off x="1093068" y="4804787"/>
            <a:ext cx="226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B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researchers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B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B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weeks</a:t>
            </a:r>
          </a:p>
        </p:txBody>
      </p:sp>
      <p:sp>
        <p:nvSpPr>
          <p:cNvPr id="59" name="TextBox 6"/>
          <p:cNvSpPr txBox="1"/>
          <p:nvPr/>
        </p:nvSpPr>
        <p:spPr>
          <a:xfrm>
            <a:off x="1471329" y="2835716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[NIWJTB-CCS’13]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TextBox 42"/>
          <p:cNvSpPr txBox="1"/>
          <p:nvPr/>
        </p:nvSpPr>
        <p:spPr>
          <a:xfrm>
            <a:off x="1345242" y="4663006"/>
            <a:ext cx="2051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[NWIJBT-IEEE S&amp;P ’13]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" name="TextBox 43"/>
          <p:cNvSpPr txBox="1"/>
          <p:nvPr/>
        </p:nvSpPr>
        <p:spPr>
          <a:xfrm>
            <a:off x="4623510" y="2694478"/>
            <a:ext cx="3059116" cy="192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graduate student-day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10x-20x better performance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796368" y="4200199"/>
            <a:ext cx="3026093" cy="462807"/>
          </a:xfrm>
          <a:prstGeom prst="rect">
            <a:avLst/>
          </a:prstGeom>
          <a:solidFill>
            <a:srgbClr val="4F81BD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91440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Ridge Regression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86553" y="2269790"/>
            <a:ext cx="3026093" cy="462807"/>
          </a:xfrm>
          <a:prstGeom prst="rect">
            <a:avLst/>
          </a:prstGeom>
          <a:solidFill>
            <a:srgbClr val="4F81BD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91440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Same Tasks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4" name="TextBox 17"/>
          <p:cNvSpPr txBox="1"/>
          <p:nvPr/>
        </p:nvSpPr>
        <p:spPr>
          <a:xfrm>
            <a:off x="6078615" y="533897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5" name="TextBox 18"/>
          <p:cNvSpPr txBox="1"/>
          <p:nvPr/>
        </p:nvSpPr>
        <p:spPr>
          <a:xfrm>
            <a:off x="5077336" y="5081786"/>
            <a:ext cx="24515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itchFamily="18" charset="0"/>
                <a:cs typeface="Times New Roman" pitchFamily="18" charset="0"/>
              </a:rPr>
              <a:t>WNHS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-IEEE S&amp;P ’15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itchFamily="18" charset="0"/>
                <a:cs typeface="Times New Roman" pitchFamily="18" charset="0"/>
              </a:rPr>
              <a:t>(This work)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Picture 65" descr="Nina Ta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56" y="1394026"/>
            <a:ext cx="556012" cy="8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20"/>
          <p:cNvSpPr txBox="1"/>
          <p:nvPr/>
        </p:nvSpPr>
        <p:spPr>
          <a:xfrm>
            <a:off x="2353940" y="1467095"/>
            <a:ext cx="11107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Nina Taft</a:t>
            </a:r>
          </a:p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Distinguished</a:t>
            </a:r>
          </a:p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Scientist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962" y="48768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51x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50" y="846224"/>
            <a:ext cx="1747362" cy="5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8293" y="2783646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2500x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919" y="1219200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146" y="5029200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49083" y="4724401"/>
            <a:ext cx="209316" cy="1295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630681" y="1927086"/>
            <a:ext cx="227717" cy="272111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5147" y="2986368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and compiler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4633128" y="1279386"/>
            <a:ext cx="242018" cy="6477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76799" y="1260881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Backend optimizations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990602"/>
            <a:ext cx="70866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122140" y="1203185"/>
            <a:ext cx="0" cy="4740415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-341633" y="2611619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speedup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0575" y="637366"/>
            <a:ext cx="4271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Dijkstra’s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 768K data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6019800"/>
            <a:ext cx="7265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Baseline: </a:t>
            </a:r>
            <a:r>
              <a:rPr lang="en-US" sz="2000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 [HFKV-CCS12]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2012, 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ORAM</a:t>
            </a:r>
            <a:r>
              <a:rPr lang="en-US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baseline="30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1" name="Title 8"/>
          <p:cNvSpPr txBox="1">
            <a:spLocks/>
          </p:cNvSpPr>
          <p:nvPr/>
        </p:nvSpPr>
        <p:spPr>
          <a:xfrm>
            <a:off x="152400" y="152400"/>
            <a:ext cx="8915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ObliVM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vs. Prior Best Automated Solution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8998" y="6560161"/>
            <a:ext cx="831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[HFKV-CCS’12] </a:t>
            </a:r>
            <a:r>
              <a:rPr lang="en-US" sz="1200" dirty="0" err="1" smtClean="0"/>
              <a:t>Holzer</a:t>
            </a:r>
            <a:r>
              <a:rPr lang="en-US" sz="1200" dirty="0"/>
              <a:t> </a:t>
            </a:r>
            <a:r>
              <a:rPr lang="en-US" sz="1200" dirty="0" smtClean="0"/>
              <a:t>et al. Secure Two-Party Computations in ANSI C. In CCS ‘12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58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9771" t="4149" r="9836" b="41969"/>
          <a:stretch/>
        </p:blipFill>
        <p:spPr>
          <a:xfrm>
            <a:off x="5478232" y="1219202"/>
            <a:ext cx="2522768" cy="22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040" t="8992" r="8686" b="27593"/>
          <a:stretch/>
        </p:blipFill>
        <p:spPr>
          <a:xfrm>
            <a:off x="533400" y="1371600"/>
            <a:ext cx="2570786" cy="2062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4322"/>
            <a:ext cx="7886700" cy="1325563"/>
          </a:xfrm>
        </p:spPr>
        <p:txBody>
          <a:bodyPr/>
          <a:lstStyle/>
          <a:p>
            <a:r>
              <a:rPr lang="en-US" dirty="0" smtClean="0"/>
              <a:t>Dating: Genetically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1800" y="5499060"/>
            <a:ext cx="270601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Good match?</a:t>
            </a:r>
          </a:p>
        </p:txBody>
      </p:sp>
      <p:sp>
        <p:nvSpPr>
          <p:cNvPr id="7" name="Right Arrow 6"/>
          <p:cNvSpPr/>
          <p:nvPr/>
        </p:nvSpPr>
        <p:spPr>
          <a:xfrm rot="2351391">
            <a:off x="1996708" y="4536862"/>
            <a:ext cx="1680294" cy="37154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441149">
            <a:off x="4948768" y="4532367"/>
            <a:ext cx="1726884" cy="3586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218">
            <a:off x="627771" y="3668063"/>
            <a:ext cx="1447800" cy="63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98405">
            <a:off x="7177508" y="3082100"/>
            <a:ext cx="593408" cy="1758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7194" y="1771144"/>
            <a:ext cx="2455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leaking their sensitive data!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4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962" y="48768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51x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50" y="846224"/>
            <a:ext cx="1747362" cy="5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8293" y="2783646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2500x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919" y="1219200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146" y="5029200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49083" y="4724401"/>
            <a:ext cx="209316" cy="1295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630681" y="1927086"/>
            <a:ext cx="227717" cy="272111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5147" y="2986368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and compiler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4633128" y="1279386"/>
            <a:ext cx="242018" cy="6477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76799" y="1260881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Backend optimizations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990602"/>
            <a:ext cx="7086600" cy="93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122140" y="1203185"/>
            <a:ext cx="0" cy="4740415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-341633" y="2611619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speedup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6019800"/>
            <a:ext cx="7265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Baseline: </a:t>
            </a:r>
            <a:r>
              <a:rPr lang="en-US" sz="2000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 [HFKV-CCS12]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2012, 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ORAM</a:t>
            </a:r>
            <a:r>
              <a:rPr lang="en-US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baseline="30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4" name="Title 8"/>
          <p:cNvSpPr txBox="1">
            <a:spLocks/>
          </p:cNvSpPr>
          <p:nvPr/>
        </p:nvSpPr>
        <p:spPr>
          <a:xfrm>
            <a:off x="152400" y="152400"/>
            <a:ext cx="8915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ObliVM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vs. Prior Best Automated Solution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0575" y="637366"/>
            <a:ext cx="4271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Dijkstra’s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 768K data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998" y="6560161"/>
            <a:ext cx="831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[HFKV-CCS’12] </a:t>
            </a:r>
            <a:r>
              <a:rPr lang="en-US" sz="1200" dirty="0" err="1" smtClean="0"/>
              <a:t>Holzer</a:t>
            </a:r>
            <a:r>
              <a:rPr lang="en-US" sz="1200" dirty="0"/>
              <a:t> </a:t>
            </a:r>
            <a:r>
              <a:rPr lang="en-US" sz="1200" dirty="0" smtClean="0"/>
              <a:t>et al. Secure Two-Party Computations in ANSI C. In CCS ‘12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65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962" y="48768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51x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50" y="846224"/>
            <a:ext cx="1747362" cy="5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8293" y="2783646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2500x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919" y="1219200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146" y="5029200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49083" y="4724401"/>
            <a:ext cx="209316" cy="1295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630681" y="1927086"/>
            <a:ext cx="227717" cy="272111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5147" y="2986368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and compiler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4633128" y="1279386"/>
            <a:ext cx="242018" cy="6477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76799" y="1260881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Backend optimizations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22140" y="1203185"/>
            <a:ext cx="0" cy="4740415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341633" y="2611619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speedup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6019800"/>
            <a:ext cx="7265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Baseline: </a:t>
            </a:r>
            <a:r>
              <a:rPr lang="en-US" sz="2000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 [HFKV-CCS12]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2012, 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ORAM</a:t>
            </a:r>
            <a:r>
              <a:rPr lang="en-US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baseline="30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3" name="Title 8"/>
          <p:cNvSpPr txBox="1">
            <a:spLocks/>
          </p:cNvSpPr>
          <p:nvPr/>
        </p:nvSpPr>
        <p:spPr>
          <a:xfrm>
            <a:off x="152400" y="152400"/>
            <a:ext cx="8915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ObliVM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vs. Prior Best Automated Solution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0575" y="637366"/>
            <a:ext cx="4271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Dijkstra’s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 768K data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998" y="6560161"/>
            <a:ext cx="831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[HFKV-CCS’12] </a:t>
            </a:r>
            <a:r>
              <a:rPr lang="en-US" sz="1200" dirty="0" err="1" smtClean="0"/>
              <a:t>Holzer</a:t>
            </a:r>
            <a:r>
              <a:rPr lang="en-US" sz="1200" dirty="0"/>
              <a:t> </a:t>
            </a:r>
            <a:r>
              <a:rPr lang="en-US" sz="1200" dirty="0" smtClean="0"/>
              <a:t>et al. Secure Two-Party Computations in ANSI C. In CCS ‘12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48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962" y="48768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51x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50" y="846224"/>
            <a:ext cx="1747362" cy="5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8293" y="2783646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2500x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919" y="1219200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228600" y="0"/>
            <a:ext cx="89154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Dijkstra’s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algorithm:  Sources of speedup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146" y="5029200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49083" y="4724401"/>
            <a:ext cx="209316" cy="1295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630681" y="1927086"/>
            <a:ext cx="227717" cy="272111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5147" y="2986368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and compiler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4633128" y="1279386"/>
            <a:ext cx="242018" cy="6477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76799" y="1260881"/>
            <a:ext cx="2057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Backend optimizations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22140" y="1203185"/>
            <a:ext cx="0" cy="4740415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341633" y="2611619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speedup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179" y="115669"/>
            <a:ext cx="854242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Total speedup: ~10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6019800"/>
            <a:ext cx="7265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Baseline: </a:t>
            </a:r>
            <a:r>
              <a:rPr lang="en-US" sz="2000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 [HFKV-CCS12]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2012, 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ORAM</a:t>
            </a:r>
            <a:r>
              <a:rPr lang="en-US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baseline="30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8998" y="6560161"/>
            <a:ext cx="831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[HFKV-CCS’12] </a:t>
            </a:r>
            <a:r>
              <a:rPr lang="en-US" sz="1200" dirty="0" err="1" smtClean="0"/>
              <a:t>Holzer</a:t>
            </a:r>
            <a:r>
              <a:rPr lang="en-US" sz="1200" dirty="0"/>
              <a:t> </a:t>
            </a:r>
            <a:r>
              <a:rPr lang="en-US" sz="1200" dirty="0" smtClean="0"/>
              <a:t>et al. Secure Two-Party Computations in ANSI C. In CCS ‘12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ObliVM</a:t>
            </a: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Binary Search on 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</a:t>
            </a: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</a:t>
            </a:r>
            <a:endParaRPr lang="en-US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2514601"/>
            <a:ext cx="6248400" cy="32004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0364" y="2732782"/>
            <a:ext cx="3720890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ObliVM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Today:</a:t>
            </a:r>
          </a:p>
          <a:p>
            <a:pPr algn="ctr"/>
            <a:endParaRPr lang="en-US" sz="3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.3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secs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/query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503003"/>
            <a:ext cx="404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EC2 virtual cores, 60GB memory,   10MBps bandwidth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647700"/>
            <a:ext cx="5562600" cy="5067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point:  ~24 hours in 2012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3530" y="1205984"/>
            <a:ext cx="1893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HFKV-CCS’12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610" y="6515786"/>
            <a:ext cx="831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[HFKV-CCS’12] </a:t>
            </a:r>
            <a:r>
              <a:rPr lang="en-US" sz="1200" dirty="0" err="1" smtClean="0"/>
              <a:t>Holzer</a:t>
            </a:r>
            <a:r>
              <a:rPr lang="en-US" sz="1200" dirty="0"/>
              <a:t> </a:t>
            </a:r>
            <a:r>
              <a:rPr lang="en-US" sz="1200" dirty="0" smtClean="0"/>
              <a:t>et al. Secure Two-Party Computations in ANSI C. In CCS ‘12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11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28600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 w.r.t. Insecure Baseline</a:t>
            </a:r>
            <a:endParaRPr lang="en-US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692369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4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slowdown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1.7×10</a:t>
            </a:r>
            <a:r>
              <a:rPr lang="en-US" sz="4600" b="1" baseline="30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slowdown</a:t>
            </a:r>
            <a:endParaRPr lang="en-US" sz="3200" b="1" baseline="30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9.3×10</a:t>
            </a:r>
            <a:r>
              <a:rPr lang="en-US" sz="4600" b="1" baseline="30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slowdown</a:t>
            </a:r>
            <a:endParaRPr lang="en-US" sz="3200" b="1" baseline="30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447800"/>
            <a:ext cx="3048000" cy="134057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GWAS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151073"/>
            <a:ext cx="3048000" cy="71632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K-Means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276600"/>
            <a:ext cx="3048000" cy="134057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Hamming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ObliVM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Adoption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 descr="http://upload.wikimedia.org/wikipedia/en/thumb/e/e6/Technicolor_logo.svg/1280px-Technicolor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2" y="881063"/>
            <a:ext cx="2172448" cy="9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3200" y="1033463"/>
            <a:ext cx="501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Privacy-preserving data mining and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 system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133600"/>
            <a:ext cx="5985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Computational biology, privacy-preserving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microbiome analysis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upload.wikimedia.org/wikipedia/en/thumb/5/51/University_of_Maryland_Seal.svg/1024px-University_of_Maryland_Sea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54" y="1981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Image result for university of southern californ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natcom.org/uploadedImages/More_Scholarly_Resources/Doctoral_Program_Resource_Guide/USC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124200"/>
            <a:ext cx="1328737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85149" y="3436203"/>
            <a:ext cx="5287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Privacy-preserving Software-Defined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http://photos.prnewswire.com/prn/20120301/PH62241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590800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76485" y="4724400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Cryptographic MIPS processor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0908" y="373814"/>
            <a:ext cx="182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www.oblivm.com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5715000"/>
            <a:ext cx="61309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secure genome analysis competition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(Won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HLI Award for Secure Multiparty Computing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3" y="5943600"/>
            <a:ext cx="1165701" cy="46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upload.wikimedia.org/wikipedia/en/thumb/5/51/University_of_Maryland_Seal.svg/1024px-University_of_Maryland_Seal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31372"/>
            <a:ext cx="1843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Backup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62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0" y="31597"/>
            <a:ext cx="1828800" cy="1786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32032" y="5566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Backend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8582" y="5245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9586" y="1022196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Circuit ORAM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1479396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[HKFV12]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7672"/>
            <a:ext cx="9753600" cy="42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97004"/>
            <a:ext cx="65447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1734" y="565441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Dijkstra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6587" y="5678846"/>
            <a:ext cx="696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MST     K-Means   Heap    Map/Set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BSearch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AMS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CountMin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341676"/>
            <a:ext cx="699295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r"/>
            <a:endParaRPr lang="en-US" sz="105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r"/>
            <a:endParaRPr lang="en-US" sz="11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1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03365" y="3669341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Speedup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5207" y="2165196"/>
            <a:ext cx="813044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9x10</a:t>
            </a:r>
            <a:r>
              <a:rPr lang="en-US" baseline="30000" dirty="0" smtClean="0"/>
              <a:t>5</a:t>
            </a:r>
            <a:r>
              <a:rPr lang="en-US" dirty="0"/>
              <a:t>x</a:t>
            </a:r>
            <a:endParaRPr lang="en-US" baseline="30000" dirty="0" smtClean="0"/>
          </a:p>
          <a:p>
            <a:pPr algn="ctr"/>
            <a:endParaRPr lang="en-US" sz="700" dirty="0" smtClean="0"/>
          </a:p>
          <a:p>
            <a:pPr algn="ctr"/>
            <a:r>
              <a:rPr lang="en-US" dirty="0" smtClean="0"/>
              <a:t>7x</a:t>
            </a:r>
          </a:p>
          <a:p>
            <a:pPr algn="ctr"/>
            <a:endParaRPr lang="en-US" baseline="30000" dirty="0"/>
          </a:p>
          <a:p>
            <a:pPr algn="ctr"/>
            <a:endParaRPr lang="en-US" baseline="30000" dirty="0" smtClean="0"/>
          </a:p>
          <a:p>
            <a:pPr algn="ctr"/>
            <a:endParaRPr lang="en-US" baseline="30000" dirty="0"/>
          </a:p>
          <a:p>
            <a:pPr algn="ctr"/>
            <a:endParaRPr lang="en-US" baseline="30000" dirty="0" smtClean="0"/>
          </a:p>
          <a:p>
            <a:pPr algn="ctr"/>
            <a:endParaRPr lang="en-US" baseline="30000" dirty="0"/>
          </a:p>
          <a:p>
            <a:pPr algn="ctr"/>
            <a:r>
              <a:rPr lang="en-US" dirty="0" smtClean="0"/>
              <a:t>2500x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51x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17550" y="2165196"/>
            <a:ext cx="813044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9x10</a:t>
            </a:r>
            <a:r>
              <a:rPr lang="en-US" baseline="30000" dirty="0" smtClean="0"/>
              <a:t>5</a:t>
            </a:r>
            <a:r>
              <a:rPr lang="en-US" dirty="0"/>
              <a:t>x</a:t>
            </a:r>
            <a:endParaRPr lang="en-US" baseline="30000" dirty="0" smtClean="0"/>
          </a:p>
          <a:p>
            <a:pPr algn="ctr"/>
            <a:endParaRPr lang="en-US" sz="700" dirty="0" smtClean="0"/>
          </a:p>
          <a:p>
            <a:pPr algn="ctr"/>
            <a:r>
              <a:rPr lang="en-US" dirty="0" smtClean="0"/>
              <a:t>7x</a:t>
            </a:r>
          </a:p>
          <a:p>
            <a:pPr algn="ctr"/>
            <a:endParaRPr lang="en-US" baseline="30000" dirty="0"/>
          </a:p>
          <a:p>
            <a:pPr algn="ctr"/>
            <a:endParaRPr lang="en-US" baseline="30000" dirty="0" smtClean="0"/>
          </a:p>
          <a:p>
            <a:pPr algn="ctr"/>
            <a:endParaRPr lang="en-US" baseline="30000" dirty="0"/>
          </a:p>
          <a:p>
            <a:pPr algn="ctr"/>
            <a:endParaRPr lang="en-US" baseline="30000" dirty="0" smtClean="0"/>
          </a:p>
          <a:p>
            <a:pPr algn="ctr"/>
            <a:endParaRPr lang="en-US" baseline="30000" dirty="0"/>
          </a:p>
          <a:p>
            <a:pPr algn="ctr"/>
            <a:r>
              <a:rPr lang="en-US" dirty="0" smtClean="0"/>
              <a:t>2500x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51x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86471" y="3308196"/>
            <a:ext cx="752130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5900</a:t>
            </a:r>
            <a:r>
              <a:rPr lang="en-US" dirty="0"/>
              <a:t>x</a:t>
            </a:r>
            <a:endParaRPr lang="en-US" baseline="30000" dirty="0" smtClean="0"/>
          </a:p>
          <a:p>
            <a:pPr algn="ctr"/>
            <a:endParaRPr lang="en-US" sz="700" dirty="0" smtClean="0"/>
          </a:p>
          <a:p>
            <a:pPr algn="ctr"/>
            <a:r>
              <a:rPr lang="en-US" dirty="0" smtClean="0"/>
              <a:t>7x</a:t>
            </a:r>
          </a:p>
          <a:p>
            <a:pPr algn="ctr"/>
            <a:endParaRPr lang="en-US" baseline="30000" dirty="0"/>
          </a:p>
          <a:p>
            <a:pPr algn="ctr"/>
            <a:r>
              <a:rPr lang="en-US" dirty="0" smtClean="0"/>
              <a:t>13x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65x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05267" y="3055532"/>
            <a:ext cx="987771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1.6x10</a:t>
            </a:r>
            <a:r>
              <a:rPr lang="en-US" baseline="30000" dirty="0" smtClean="0"/>
              <a:t>4</a:t>
            </a:r>
            <a:r>
              <a:rPr lang="en-US" dirty="0" smtClean="0"/>
              <a:t>x</a:t>
            </a:r>
            <a:endParaRPr lang="en-US" baseline="30000" dirty="0" smtClean="0"/>
          </a:p>
          <a:p>
            <a:pPr algn="ctr"/>
            <a:endParaRPr lang="en-US" sz="700" dirty="0" smtClean="0"/>
          </a:p>
          <a:p>
            <a:pPr algn="ctr"/>
            <a:r>
              <a:rPr lang="en-US" dirty="0" smtClean="0"/>
              <a:t>7x</a:t>
            </a:r>
          </a:p>
          <a:p>
            <a:pPr algn="ctr"/>
            <a:endParaRPr lang="en-US" baseline="30000" dirty="0"/>
          </a:p>
          <a:p>
            <a:pPr algn="ctr"/>
            <a:r>
              <a:rPr lang="en-US" dirty="0" smtClean="0"/>
              <a:t>5.5x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407x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75430" y="3242682"/>
            <a:ext cx="752130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8200x</a:t>
            </a:r>
            <a:endParaRPr lang="en-US" baseline="30000" dirty="0" smtClean="0"/>
          </a:p>
          <a:p>
            <a:pPr algn="ctr"/>
            <a:endParaRPr lang="en-US" sz="700" dirty="0" smtClean="0"/>
          </a:p>
          <a:p>
            <a:pPr algn="ctr"/>
            <a:r>
              <a:rPr lang="en-US" dirty="0" smtClean="0"/>
              <a:t>7x</a:t>
            </a:r>
          </a:p>
          <a:p>
            <a:pPr algn="ctr"/>
            <a:endParaRPr lang="en-US" baseline="30000" dirty="0"/>
          </a:p>
          <a:p>
            <a:pPr algn="ctr"/>
            <a:r>
              <a:rPr lang="en-US" dirty="0" smtClean="0"/>
              <a:t>5.5x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212x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88050" y="3003396"/>
            <a:ext cx="987770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2.6x10</a:t>
            </a:r>
            <a:r>
              <a:rPr lang="en-US" baseline="30000" dirty="0" smtClean="0"/>
              <a:t>4</a:t>
            </a:r>
            <a:r>
              <a:rPr lang="en-US" dirty="0" smtClean="0"/>
              <a:t>x</a:t>
            </a:r>
            <a:endParaRPr lang="en-US" baseline="30000" dirty="0"/>
          </a:p>
          <a:p>
            <a:pPr algn="ctr"/>
            <a:endParaRPr lang="en-US" sz="700" dirty="0" smtClean="0"/>
          </a:p>
          <a:p>
            <a:pPr algn="ctr"/>
            <a:r>
              <a:rPr lang="en-US" dirty="0" smtClean="0"/>
              <a:t>7x</a:t>
            </a:r>
          </a:p>
          <a:p>
            <a:pPr algn="ctr"/>
            <a:endParaRPr lang="en-US" baseline="30000" dirty="0"/>
          </a:p>
          <a:p>
            <a:pPr algn="ctr"/>
            <a:r>
              <a:rPr lang="en-US" dirty="0" smtClean="0"/>
              <a:t>10x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366x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24997" y="2012796"/>
            <a:ext cx="987770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1.7x10</a:t>
            </a:r>
            <a:r>
              <a:rPr lang="en-US" baseline="30000" dirty="0" smtClean="0"/>
              <a:t>6</a:t>
            </a:r>
            <a:r>
              <a:rPr lang="en-US" dirty="0" smtClean="0"/>
              <a:t>x</a:t>
            </a:r>
            <a:endParaRPr lang="en-US" baseline="30000" dirty="0"/>
          </a:p>
          <a:p>
            <a:pPr algn="ctr"/>
            <a:endParaRPr lang="en-US" sz="700" dirty="0" smtClean="0"/>
          </a:p>
          <a:p>
            <a:pPr algn="ctr"/>
            <a:r>
              <a:rPr lang="en-US" dirty="0" smtClean="0"/>
              <a:t>7x</a:t>
            </a:r>
          </a:p>
          <a:p>
            <a:pPr algn="ctr"/>
            <a:r>
              <a:rPr lang="en-US" dirty="0" smtClean="0"/>
              <a:t>2x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1.2x10</a:t>
            </a:r>
            <a:r>
              <a:rPr lang="en-US" baseline="30000" dirty="0" smtClean="0"/>
              <a:t>5</a:t>
            </a:r>
            <a:r>
              <a:rPr lang="en-US" dirty="0" smtClean="0"/>
              <a:t>x</a:t>
            </a:r>
            <a:endParaRPr lang="en-US" baseline="30000" dirty="0"/>
          </a:p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98346" y="3292156"/>
            <a:ext cx="7521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7400x</a:t>
            </a:r>
            <a:endParaRPr lang="en-US" baseline="30000" dirty="0" smtClean="0"/>
          </a:p>
          <a:p>
            <a:pPr algn="ctr"/>
            <a:endParaRPr lang="en-US" sz="700" dirty="0" smtClean="0"/>
          </a:p>
          <a:p>
            <a:pPr algn="ctr"/>
            <a:r>
              <a:rPr lang="en-US" dirty="0" smtClean="0"/>
              <a:t>7x</a:t>
            </a:r>
          </a:p>
          <a:p>
            <a:pPr algn="ctr"/>
            <a:r>
              <a:rPr lang="en-US" dirty="0" smtClean="0"/>
              <a:t>2x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530x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8998" y="6048151"/>
            <a:ext cx="890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size: 768KB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768KB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2MB        8GB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8GB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1GB     10GB     0.31GB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8"/>
          <p:cNvSpPr txBox="1">
            <a:spLocks/>
          </p:cNvSpPr>
          <p:nvPr/>
        </p:nvSpPr>
        <p:spPr>
          <a:xfrm>
            <a:off x="-762000" y="152400"/>
            <a:ext cx="8915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Speedup for More 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8998" y="6560161"/>
            <a:ext cx="831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[HFKV-CCS’12] </a:t>
            </a:r>
            <a:r>
              <a:rPr lang="en-US" sz="1200" dirty="0" err="1" smtClean="0"/>
              <a:t>Holzer</a:t>
            </a:r>
            <a:r>
              <a:rPr lang="en-US" sz="1200" dirty="0"/>
              <a:t> </a:t>
            </a:r>
            <a:r>
              <a:rPr lang="en-US" sz="1200" dirty="0" smtClean="0"/>
              <a:t>et al. Secure Two-Party Computations in ANSI C. In CCS ‘12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89050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Secure Computation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252337" y="3526974"/>
            <a:ext cx="765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Bob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874979" y="3424462"/>
            <a:ext cx="903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Alice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0237" y="2378793"/>
            <a:ext cx="4419600" cy="11481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rgbClr val="FF0000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TextBox 14"/>
              <p:cNvSpPr txBox="1">
                <a:spLocks noChangeArrowheads="1"/>
              </p:cNvSpPr>
              <p:nvPr/>
            </p:nvSpPr>
            <p:spPr bwMode="auto">
              <a:xfrm>
                <a:off x="730876" y="1532719"/>
                <a:ext cx="119149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 </a:t>
                </a:r>
                <a:endParaRPr lang="en-US" sz="2400" dirty="0"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65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76" y="1532719"/>
                <a:ext cx="1191491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9" name="TextBox 19"/>
              <p:cNvSpPr txBox="1">
                <a:spLocks noChangeArrowheads="1"/>
              </p:cNvSpPr>
              <p:nvPr/>
            </p:nvSpPr>
            <p:spPr bwMode="auto">
              <a:xfrm>
                <a:off x="6992419" y="1532720"/>
                <a:ext cx="12850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659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2419" y="1532720"/>
                <a:ext cx="128500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202121"/>
            <a:ext cx="123084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47" y="2226393"/>
            <a:ext cx="1327356" cy="135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0435" y="2613038"/>
            <a:ext cx="250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z = f(</a:t>
            </a:r>
            <a:r>
              <a:rPr lang="en-US" sz="44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x</a:t>
            </a:r>
            <a:r>
              <a:rPr lang="en-US" sz="4400" b="1" i="1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, y</a:t>
            </a:r>
            <a:r>
              <a:rPr lang="en-US" sz="44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)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0162" y="3750393"/>
            <a:ext cx="1479873" cy="1361420"/>
            <a:chOff x="3689315" y="4648200"/>
            <a:chExt cx="1479873" cy="1361420"/>
          </a:xfrm>
        </p:grpSpPr>
        <p:sp>
          <p:nvSpPr>
            <p:cNvPr id="158742" name="Text Box 22"/>
            <p:cNvSpPr txBox="1">
              <a:spLocks noChangeArrowheads="1"/>
            </p:cNvSpPr>
            <p:nvPr/>
          </p:nvSpPr>
          <p:spPr bwMode="auto">
            <a:xfrm>
              <a:off x="3689315" y="5486400"/>
              <a:ext cx="14798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+mj-lt"/>
                </a:rPr>
                <a:t>Reveal </a:t>
              </a:r>
              <a:r>
                <a:rPr lang="en-US" sz="2800" b="1" i="1" dirty="0" smtClean="0">
                  <a:solidFill>
                    <a:schemeClr val="accent1"/>
                  </a:solidFill>
                  <a:latin typeface="Palatino Linotype"/>
                  <a:cs typeface="Palatino Linotype"/>
                </a:rPr>
                <a:t>z</a:t>
              </a:r>
            </a:p>
          </p:txBody>
        </p:sp>
        <p:sp>
          <p:nvSpPr>
            <p:cNvPr id="5" name="Down Arrow 4"/>
            <p:cNvSpPr/>
            <p:nvPr/>
          </p:nvSpPr>
          <p:spPr>
            <a:xfrm>
              <a:off x="4114800" y="4648200"/>
              <a:ext cx="381000" cy="914400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965525" y="4969593"/>
            <a:ext cx="32437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but nothing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+mj-lt"/>
              </a:rPr>
              <a:t>more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6FBF-4F91-43FE-8D39-9FDD828DDB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</a:t>
            </a:r>
            <a:r>
              <a:rPr lang="en-US" i="1" dirty="0" err="1" smtClean="0"/>
              <a:t>ObliVM</a:t>
            </a:r>
            <a:r>
              <a:rPr lang="en-US" i="1" dirty="0" smtClean="0"/>
              <a:t>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445951" y="2879979"/>
            <a:ext cx="1070134" cy="103475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0371" y="2452087"/>
            <a:ext cx="2057400" cy="18761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 Programs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571439" y="2452087"/>
            <a:ext cx="2057400" cy="18761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ObliVM</a:t>
            </a:r>
            <a:endParaRPr lang="en-US" sz="3000" dirty="0"/>
          </a:p>
        </p:txBody>
      </p:sp>
      <p:sp>
        <p:nvSpPr>
          <p:cNvPr id="7" name="Right Arrow 6"/>
          <p:cNvSpPr/>
          <p:nvPr/>
        </p:nvSpPr>
        <p:spPr>
          <a:xfrm>
            <a:off x="5822373" y="2872765"/>
            <a:ext cx="1070134" cy="103475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56896" y="2459301"/>
            <a:ext cx="2057400" cy="18761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SC Protocols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53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394775" y="1889560"/>
            <a:ext cx="3429000" cy="3719878"/>
            <a:chOff x="533400" y="1524000"/>
            <a:chExt cx="3429000" cy="3719878"/>
          </a:xfrm>
        </p:grpSpPr>
        <p:grpSp>
          <p:nvGrpSpPr>
            <p:cNvPr id="31" name="Group 30"/>
            <p:cNvGrpSpPr/>
            <p:nvPr/>
          </p:nvGrpSpPr>
          <p:grpSpPr>
            <a:xfrm>
              <a:off x="1066800" y="2971800"/>
              <a:ext cx="2107238" cy="2272078"/>
              <a:chOff x="589208" y="3221939"/>
              <a:chExt cx="2107238" cy="2272078"/>
            </a:xfrm>
            <a:solidFill>
              <a:srgbClr val="9BBB59">
                <a:lumMod val="60000"/>
                <a:lumOff val="40000"/>
              </a:srgbClr>
            </a:solidFill>
          </p:grpSpPr>
          <p:grpSp>
            <p:nvGrpSpPr>
              <p:cNvPr id="33" name="Group 32"/>
              <p:cNvGrpSpPr/>
              <p:nvPr/>
            </p:nvGrpSpPr>
            <p:grpSpPr>
              <a:xfrm>
                <a:off x="589208" y="3221939"/>
                <a:ext cx="2107238" cy="2112061"/>
                <a:chOff x="375900" y="3564461"/>
                <a:chExt cx="3055759" cy="3211633"/>
              </a:xfrm>
              <a:grpFill/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375900" y="3564461"/>
                  <a:ext cx="3055759" cy="2637845"/>
                  <a:chOff x="762000" y="3605770"/>
                  <a:chExt cx="4648200" cy="3246437"/>
                </a:xfrm>
                <a:grpFill/>
              </p:grpSpPr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762000" y="3956607"/>
                    <a:ext cx="2133600" cy="914400"/>
                  </a:xfrm>
                  <a:prstGeom prst="roundRect">
                    <a:avLst/>
                  </a:prstGeom>
                  <a:grpFill/>
                  <a:ln w="25400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AND</a:t>
                    </a:r>
                  </a:p>
                </p:txBody>
              </p:sp>
              <p:cxnSp>
                <p:nvCxnSpPr>
                  <p:cNvPr id="39" name="Straight Arrow Connector 38"/>
                  <p:cNvCxnSpPr/>
                  <p:nvPr/>
                </p:nvCxnSpPr>
                <p:spPr>
                  <a:xfrm rot="5400000">
                    <a:off x="1020763" y="3775632"/>
                    <a:ext cx="314325" cy="9525"/>
                  </a:xfrm>
                  <a:prstGeom prst="straightConnector1">
                    <a:avLst/>
                  </a:prstGeom>
                  <a:grpFill/>
                  <a:ln w="9525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 rot="5400000">
                    <a:off x="2282031" y="3822464"/>
                    <a:ext cx="282575" cy="4762"/>
                  </a:xfrm>
                  <a:prstGeom prst="straightConnector1">
                    <a:avLst/>
                  </a:prstGeom>
                  <a:grpFill/>
                  <a:ln w="9525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3276600" y="3939145"/>
                    <a:ext cx="2133600" cy="914400"/>
                  </a:xfrm>
                  <a:prstGeom prst="roundRect">
                    <a:avLst/>
                  </a:prstGeom>
                  <a:grpFill/>
                  <a:ln w="25400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XOR</a:t>
                    </a:r>
                    <a:endPara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2" name="Straight Arrow Connector 41"/>
                  <p:cNvCxnSpPr/>
                  <p:nvPr/>
                </p:nvCxnSpPr>
                <p:spPr>
                  <a:xfrm rot="5400000">
                    <a:off x="3536157" y="3757376"/>
                    <a:ext cx="312737" cy="9525"/>
                  </a:xfrm>
                  <a:prstGeom prst="straightConnector1">
                    <a:avLst/>
                  </a:prstGeom>
                  <a:grpFill/>
                  <a:ln w="9525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43" name="Straight Arrow Connector 42"/>
                  <p:cNvCxnSpPr/>
                  <p:nvPr/>
                </p:nvCxnSpPr>
                <p:spPr>
                  <a:xfrm rot="5400000">
                    <a:off x="4797425" y="3804208"/>
                    <a:ext cx="280987" cy="4762"/>
                  </a:xfrm>
                  <a:prstGeom prst="straightConnector1">
                    <a:avLst/>
                  </a:prstGeom>
                  <a:grpFill/>
                  <a:ln w="9525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2133600" y="5633007"/>
                    <a:ext cx="2133600" cy="914400"/>
                  </a:xfrm>
                  <a:prstGeom prst="roundRect">
                    <a:avLst/>
                  </a:prstGeom>
                  <a:grpFill/>
                  <a:ln w="25400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OR</a:t>
                    </a:r>
                  </a:p>
                </p:txBody>
              </p:sp>
              <p:cxnSp>
                <p:nvCxnSpPr>
                  <p:cNvPr id="45" name="Straight Arrow Connector 44"/>
                  <p:cNvCxnSpPr>
                    <a:stCxn id="44" idx="2"/>
                  </p:cNvCxnSpPr>
                  <p:nvPr/>
                </p:nvCxnSpPr>
                <p:spPr>
                  <a:xfrm rot="5400000">
                    <a:off x="3044032" y="6695838"/>
                    <a:ext cx="304800" cy="7937"/>
                  </a:xfrm>
                  <a:prstGeom prst="straightConnector1">
                    <a:avLst/>
                  </a:prstGeom>
                  <a:grpFill/>
                  <a:ln w="9525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46" name="Elbow Connector 45"/>
                  <p:cNvCxnSpPr>
                    <a:stCxn id="41" idx="2"/>
                  </p:cNvCxnSpPr>
                  <p:nvPr/>
                </p:nvCxnSpPr>
                <p:spPr>
                  <a:xfrm rot="5400000">
                    <a:off x="3621087" y="4890058"/>
                    <a:ext cx="758825" cy="685800"/>
                  </a:xfrm>
                  <a:prstGeom prst="bentConnector3">
                    <a:avLst>
                      <a:gd name="adj1" fmla="val 50000"/>
                    </a:avLst>
                  </a:prstGeom>
                  <a:grpFill/>
                  <a:ln w="9525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47" name="Elbow Connector 46"/>
                  <p:cNvCxnSpPr>
                    <a:stCxn id="38" idx="2"/>
                    <a:endCxn id="44" idx="0"/>
                  </p:cNvCxnSpPr>
                  <p:nvPr/>
                </p:nvCxnSpPr>
                <p:spPr>
                  <a:xfrm rot="16200000" flipH="1">
                    <a:off x="2133600" y="4566207"/>
                    <a:ext cx="762000" cy="1371600"/>
                  </a:xfrm>
                  <a:prstGeom prst="bentConnector3">
                    <a:avLst>
                      <a:gd name="adj1" fmla="val 50000"/>
                    </a:avLst>
                  </a:prstGeom>
                  <a:grpFill/>
                  <a:ln w="9525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</p:grpSp>
            <p:sp>
              <p:nvSpPr>
                <p:cNvPr id="37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1742083" y="6301028"/>
                  <a:ext cx="431380" cy="475066"/>
                </a:xfrm>
                <a:prstGeom prst="rect">
                  <a:avLst/>
                </a:prstGeom>
                <a:grpFill/>
                <a:ln w="9525">
                  <a:solidFill>
                    <a:srgbClr val="9BBB59">
                      <a:lumMod val="75000"/>
                    </a:srgbClr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…</a:t>
                  </a:r>
                </a:p>
              </p:txBody>
            </p:sp>
          </p:grpSp>
          <p:sp>
            <p:nvSpPr>
              <p:cNvPr id="34" name="TextBox 28"/>
              <p:cNvSpPr txBox="1">
                <a:spLocks noChangeArrowheads="1"/>
              </p:cNvSpPr>
              <p:nvPr/>
            </p:nvSpPr>
            <p:spPr bwMode="auto">
              <a:xfrm>
                <a:off x="1759922" y="5097783"/>
                <a:ext cx="297478" cy="312417"/>
              </a:xfrm>
              <a:prstGeom prst="rect">
                <a:avLst/>
              </a:prstGeom>
              <a:grpFill/>
              <a:ln w="9525">
                <a:solidFill>
                  <a:srgbClr val="9BBB59">
                    <a:lumMod val="75000"/>
                  </a:srgbClr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…</a:t>
                </a:r>
              </a:p>
            </p:txBody>
          </p:sp>
          <p:sp>
            <p:nvSpPr>
              <p:cNvPr id="35" name="TextBox 28"/>
              <p:cNvSpPr txBox="1">
                <a:spLocks noChangeArrowheads="1"/>
              </p:cNvSpPr>
              <p:nvPr/>
            </p:nvSpPr>
            <p:spPr bwMode="auto">
              <a:xfrm>
                <a:off x="2064722" y="5181600"/>
                <a:ext cx="297478" cy="312417"/>
              </a:xfrm>
              <a:prstGeom prst="rect">
                <a:avLst/>
              </a:prstGeom>
              <a:grpFill/>
              <a:ln w="9525">
                <a:solidFill>
                  <a:srgbClr val="9BBB59">
                    <a:lumMod val="75000"/>
                  </a:srgbClr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…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33400" y="1524000"/>
              <a:ext cx="3429000" cy="9541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Cryptographers’ favorite model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7266" y="1889560"/>
            <a:ext cx="3429000" cy="95410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Programmers’ favorite model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8623" y="3504470"/>
            <a:ext cx="3537744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def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binSearch</a:t>
            </a:r>
            <a:r>
              <a:rPr lang="en-US" sz="1400" dirty="0">
                <a:latin typeface="Courier"/>
                <a:cs typeface="Courier"/>
              </a:rPr>
              <a:t>(a, x):</a:t>
            </a:r>
          </a:p>
          <a:p>
            <a:r>
              <a:rPr lang="en-US" sz="1400" dirty="0">
                <a:latin typeface="Courier"/>
                <a:cs typeface="Courier"/>
              </a:rPr>
              <a:t>    lo, hi = 0,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len</a:t>
            </a:r>
            <a:r>
              <a:rPr lang="en-US" sz="1400" dirty="0">
                <a:latin typeface="Courier"/>
                <a:cs typeface="Courier"/>
              </a:rPr>
              <a:t>(a)</a:t>
            </a:r>
          </a:p>
          <a:p>
            <a:r>
              <a:rPr lang="en-US" sz="1400" dirty="0">
                <a:latin typeface="Courier"/>
                <a:cs typeface="Courier"/>
              </a:rPr>
              <a:t>    res = -1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"/>
                <a:cs typeface="Courier"/>
              </a:rPr>
              <a:t>while</a:t>
            </a:r>
            <a:r>
              <a:rPr lang="en-US" sz="1400" dirty="0">
                <a:latin typeface="Courier"/>
                <a:cs typeface="Courier"/>
              </a:rPr>
              <a:t> lo &lt;= hi:</a:t>
            </a:r>
          </a:p>
          <a:p>
            <a:r>
              <a:rPr lang="en-US" sz="1400" dirty="0">
                <a:latin typeface="Courier"/>
                <a:cs typeface="Courier"/>
              </a:rPr>
              <a:t>        mid = (</a:t>
            </a:r>
            <a:r>
              <a:rPr lang="en-US" sz="1400" dirty="0" err="1">
                <a:latin typeface="Courier"/>
                <a:cs typeface="Courier"/>
              </a:rPr>
              <a:t>lo+hi</a:t>
            </a:r>
            <a:r>
              <a:rPr lang="en-US" sz="1400" dirty="0">
                <a:latin typeface="Courier"/>
                <a:cs typeface="Courier"/>
              </a:rPr>
              <a:t>)//2</a:t>
            </a:r>
          </a:p>
          <a:p>
            <a:r>
              <a:rPr lang="en-US" sz="1400" dirty="0">
                <a:latin typeface="Courier"/>
                <a:cs typeface="Courier"/>
              </a:rPr>
              <a:t>        </a:t>
            </a:r>
            <a:r>
              <a:rPr lang="en-US" sz="1400" dirty="0" err="1">
                <a:latin typeface="Courier"/>
                <a:cs typeface="Courier"/>
              </a:rPr>
              <a:t>midval</a:t>
            </a:r>
            <a:r>
              <a:rPr lang="en-US" sz="1400" dirty="0">
                <a:latin typeface="Courier"/>
                <a:cs typeface="Courier"/>
              </a:rPr>
              <a:t> = a[mid]</a:t>
            </a:r>
          </a:p>
          <a:p>
            <a:r>
              <a:rPr lang="en-US" sz="1400" dirty="0">
                <a:latin typeface="Courier"/>
                <a:cs typeface="Courier"/>
              </a:rPr>
              <a:t>        </a:t>
            </a:r>
            <a:r>
              <a:rPr lang="en-US" sz="1400" b="1" dirty="0">
                <a:solidFill>
                  <a:srgbClr val="800000"/>
                </a:solidFill>
                <a:latin typeface="Courier"/>
                <a:cs typeface="Courier"/>
              </a:rPr>
              <a:t>if</a:t>
            </a:r>
            <a:r>
              <a:rPr lang="en-US" sz="1400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midval</a:t>
            </a:r>
            <a:r>
              <a:rPr lang="en-US" sz="1400" dirty="0">
                <a:latin typeface="Courier"/>
                <a:cs typeface="Courier"/>
              </a:rPr>
              <a:t> &lt; x:</a:t>
            </a:r>
          </a:p>
          <a:p>
            <a:r>
              <a:rPr lang="en-US" sz="1400" dirty="0">
                <a:latin typeface="Courier"/>
                <a:cs typeface="Courier"/>
              </a:rPr>
              <a:t>            lo = mid+1</a:t>
            </a:r>
          </a:p>
          <a:p>
            <a:r>
              <a:rPr lang="en-US" sz="1400" dirty="0">
                <a:latin typeface="Courier"/>
                <a:cs typeface="Courier"/>
              </a:rPr>
              <a:t>        </a:t>
            </a:r>
            <a:r>
              <a:rPr lang="en-US" sz="1400" b="1" dirty="0" err="1">
                <a:solidFill>
                  <a:srgbClr val="800000"/>
                </a:solidFill>
                <a:latin typeface="Courier"/>
                <a:cs typeface="Courier"/>
              </a:rPr>
              <a:t>elif</a:t>
            </a:r>
            <a:r>
              <a:rPr lang="en-US" sz="1400" b="1" dirty="0">
                <a:solidFill>
                  <a:srgbClr val="800000"/>
                </a:solidFill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midval</a:t>
            </a:r>
            <a:r>
              <a:rPr lang="en-US" sz="1400" dirty="0">
                <a:latin typeface="Courier"/>
                <a:cs typeface="Courier"/>
              </a:rPr>
              <a:t> &gt; x: </a:t>
            </a:r>
          </a:p>
          <a:p>
            <a:r>
              <a:rPr lang="en-US" sz="1400" dirty="0">
                <a:latin typeface="Courier"/>
                <a:cs typeface="Courier"/>
              </a:rPr>
              <a:t>            hi = mid</a:t>
            </a:r>
          </a:p>
          <a:p>
            <a:r>
              <a:rPr lang="en-US" sz="1400" dirty="0">
                <a:latin typeface="Courier"/>
                <a:cs typeface="Courier"/>
              </a:rPr>
              <a:t>        </a:t>
            </a:r>
            <a:r>
              <a:rPr lang="en-US" sz="1400" b="1" dirty="0">
                <a:solidFill>
                  <a:srgbClr val="800000"/>
                </a:solidFill>
                <a:latin typeface="Courier"/>
                <a:cs typeface="Courier"/>
              </a:rPr>
              <a:t>else</a:t>
            </a:r>
            <a:r>
              <a:rPr lang="en-US" sz="1400" dirty="0">
                <a:latin typeface="Courier"/>
                <a:cs typeface="Courier"/>
              </a:rPr>
              <a:t>:</a:t>
            </a:r>
          </a:p>
          <a:p>
            <a:r>
              <a:rPr lang="en-US" sz="1400" dirty="0">
                <a:latin typeface="Courier"/>
                <a:cs typeface="Courier"/>
              </a:rPr>
              <a:t>            res = mid</a:t>
            </a:r>
          </a:p>
          <a:p>
            <a:r>
              <a:rPr lang="nl-NL" sz="1400" b="1" dirty="0">
                <a:solidFill>
                  <a:srgbClr val="984807"/>
                </a:solidFill>
                <a:latin typeface="Courier"/>
                <a:cs typeface="Courier"/>
              </a:rPr>
              <a:t>    return</a:t>
            </a:r>
            <a:r>
              <a:rPr lang="nl-NL" sz="1400" dirty="0">
                <a:latin typeface="Courier"/>
                <a:cs typeface="Courier"/>
              </a:rPr>
              <a:t> res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3888990" y="3759801"/>
            <a:ext cx="1684154" cy="103475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images.clipartpanda.com/animated-question-mark-for-powerpoint-1256186461796715642question-mark-ico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13" y="3524828"/>
            <a:ext cx="1020082" cy="151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How </a:t>
            </a:r>
            <a:r>
              <a:rPr lang="en-US" b="1" i="1" dirty="0" smtClean="0">
                <a:solidFill>
                  <a:srgbClr val="7030A0"/>
                </a:solidFill>
              </a:rPr>
              <a:t>non-specialist programmers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smtClean="0"/>
              <a:t>can securely compute?</a:t>
            </a:r>
          </a:p>
        </p:txBody>
      </p:sp>
    </p:spTree>
    <p:extLst>
      <p:ext uri="{BB962C8B-B14F-4D97-AF65-F5344CB8AC3E}">
        <p14:creationId xmlns:p14="http://schemas.microsoft.com/office/powerpoint/2010/main" val="37906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397001"/>
            <a:ext cx="822960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nl-NL" dirty="0" smtClean="0">
              <a:latin typeface="Courier"/>
              <a:cs typeface="Courier"/>
            </a:endParaRPr>
          </a:p>
          <a:p>
            <a:endParaRPr lang="nl-NL" dirty="0">
              <a:latin typeface="Courier"/>
              <a:cs typeface="Courier"/>
            </a:endParaRPr>
          </a:p>
          <a:p>
            <a:endParaRPr lang="nl-NL" dirty="0" smtClean="0">
              <a:latin typeface="Courier"/>
              <a:cs typeface="Courier"/>
            </a:endParaRPr>
          </a:p>
          <a:p>
            <a:endParaRPr lang="nl-NL" dirty="0">
              <a:latin typeface="Courier"/>
              <a:cs typeface="Courier"/>
            </a:endParaRPr>
          </a:p>
          <a:p>
            <a:endParaRPr lang="nl-NL" dirty="0" smtClean="0">
              <a:latin typeface="Courier"/>
              <a:cs typeface="Courier"/>
            </a:endParaRPr>
          </a:p>
          <a:p>
            <a:endParaRPr lang="nl-NL" dirty="0">
              <a:latin typeface="Courier"/>
              <a:cs typeface="Courier"/>
            </a:endParaRPr>
          </a:p>
          <a:p>
            <a:endParaRPr lang="nl-NL" dirty="0" smtClean="0">
              <a:latin typeface="Courier"/>
              <a:cs typeface="Courier"/>
            </a:endParaRPr>
          </a:p>
          <a:p>
            <a:endParaRPr lang="nl-NL" dirty="0">
              <a:latin typeface="Courier"/>
              <a:cs typeface="Courier"/>
            </a:endParaRPr>
          </a:p>
          <a:p>
            <a:endParaRPr lang="nl-NL" dirty="0" smtClean="0">
              <a:latin typeface="Courier"/>
              <a:cs typeface="Courier"/>
            </a:endParaRPr>
          </a:p>
          <a:p>
            <a:endParaRPr lang="nl-NL" dirty="0">
              <a:latin typeface="Courier"/>
              <a:cs typeface="Courier"/>
            </a:endParaRPr>
          </a:p>
          <a:p>
            <a:endParaRPr lang="nl-NL" dirty="0" smtClean="0">
              <a:latin typeface="Courier"/>
              <a:cs typeface="Courier"/>
            </a:endParaRPr>
          </a:p>
          <a:p>
            <a:endParaRPr lang="nl-NL" dirty="0">
              <a:latin typeface="Courier"/>
              <a:cs typeface="Courier"/>
            </a:endParaRPr>
          </a:p>
          <a:p>
            <a:endParaRPr lang="nl-NL" dirty="0" smtClean="0">
              <a:latin typeface="Courier"/>
              <a:cs typeface="Courier"/>
            </a:endParaRPr>
          </a:p>
          <a:p>
            <a:endParaRPr lang="nl-NL" dirty="0">
              <a:latin typeface="Courier"/>
              <a:cs typeface="Courier"/>
            </a:endParaRPr>
          </a:p>
          <a:p>
            <a:endParaRPr lang="nl-NL" dirty="0" smtClean="0">
              <a:latin typeface="Courier"/>
              <a:cs typeface="Courier"/>
            </a:endParaRPr>
          </a:p>
          <a:p>
            <a:endParaRPr lang="nl-NL" dirty="0">
              <a:latin typeface="Courier"/>
              <a:cs typeface="Courier"/>
            </a:endParaRPr>
          </a:p>
          <a:p>
            <a:endParaRPr lang="nl-NL" dirty="0" smtClean="0">
              <a:latin typeface="Courier"/>
              <a:cs typeface="Courier"/>
            </a:endParaRPr>
          </a:p>
          <a:p>
            <a:endParaRPr lang="nl-NL" dirty="0">
              <a:latin typeface="Courier"/>
              <a:cs typeface="Courier"/>
            </a:endParaRPr>
          </a:p>
          <a:p>
            <a:endParaRPr lang="nl-NL" dirty="0" smtClean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57200" y="-609600"/>
            <a:ext cx="10668000" cy="1752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Dynamic memory accesses </a:t>
            </a:r>
            <a:r>
              <a:rPr lang="en-US" sz="3600" dirty="0">
                <a:latin typeface="Century Gothic" panose="020B0502020202020204" pitchFamily="34" charset="0"/>
              </a:rPr>
              <a:t>cannot be easily encoded in circuits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841500"/>
            <a:ext cx="7810500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binSearch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a[],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bob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key,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n) {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left=0, right=n;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while(n&gt;0) {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mid =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left+right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)/2;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if(a[mid]&lt;key)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left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mid + 1;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else 			right = mid;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n = (n+1)/2;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}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return left;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3" name="Oval 2"/>
          <p:cNvSpPr/>
          <p:nvPr/>
        </p:nvSpPr>
        <p:spPr>
          <a:xfrm>
            <a:off x="3028042" y="3652292"/>
            <a:ext cx="1035957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ight Arrow 56"/>
          <p:cNvSpPr/>
          <p:nvPr/>
        </p:nvSpPr>
        <p:spPr>
          <a:xfrm>
            <a:off x="2445951" y="2879979"/>
            <a:ext cx="1070134" cy="103475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0371" y="2452087"/>
            <a:ext cx="2057400" cy="18761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Programs in a high level language (e.g. C)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3571439" y="2452087"/>
            <a:ext cx="2057400" cy="18761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Oblivious Program</a:t>
            </a:r>
            <a:endParaRPr lang="en-US" sz="3000" dirty="0"/>
          </a:p>
        </p:txBody>
      </p:sp>
      <p:sp>
        <p:nvSpPr>
          <p:cNvPr id="28" name="Right Arrow 27"/>
          <p:cNvSpPr/>
          <p:nvPr/>
        </p:nvSpPr>
        <p:spPr>
          <a:xfrm>
            <a:off x="5822373" y="2872765"/>
            <a:ext cx="1070134" cy="103475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6956896" y="2459301"/>
            <a:ext cx="2057400" cy="18761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Circuits</a:t>
            </a:r>
            <a:endParaRPr lang="en-US" sz="4400" dirty="0"/>
          </a:p>
        </p:txBody>
      </p:sp>
      <p:sp>
        <p:nvSpPr>
          <p:cNvPr id="5" name="Left Brace 4"/>
          <p:cNvSpPr/>
          <p:nvPr/>
        </p:nvSpPr>
        <p:spPr>
          <a:xfrm rot="16200000">
            <a:off x="6580415" y="2563583"/>
            <a:ext cx="370115" cy="4147459"/>
          </a:xfrm>
          <a:prstGeom prst="leftBrace">
            <a:avLst>
              <a:gd name="adj1" fmla="val 134804"/>
              <a:gd name="adj2" fmla="val 50000"/>
            </a:avLst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32698" y="4928976"/>
            <a:ext cx="25480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Relatively easy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342521" y="2553017"/>
            <a:ext cx="370115" cy="4154162"/>
          </a:xfrm>
          <a:prstGeom prst="leftBrace">
            <a:avLst>
              <a:gd name="adj1" fmla="val 13480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8746" y="4939219"/>
            <a:ext cx="1997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Challenging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090057"/>
            <a:ext cx="5669973" cy="3831772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45816" y="6006860"/>
            <a:ext cx="14704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This talk</a:t>
            </a:r>
            <a:endParaRPr lang="en-US" sz="3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Obliviousness: </a:t>
            </a:r>
            <a:r>
              <a:rPr lang="en-US" b="1" i="1" dirty="0" smtClean="0">
                <a:solidFill>
                  <a:schemeClr val="accent2"/>
                </a:solidFill>
              </a:rPr>
              <a:t>memory accesses </a:t>
            </a:r>
            <a:r>
              <a:rPr lang="en-US" i="1" dirty="0" smtClean="0"/>
              <a:t>do not depend on </a:t>
            </a:r>
            <a:r>
              <a:rPr lang="en-US" b="1" i="1" dirty="0" smtClean="0">
                <a:solidFill>
                  <a:schemeClr val="accent2"/>
                </a:solidFill>
              </a:rPr>
              <a:t>secret input </a:t>
            </a:r>
          </a:p>
        </p:txBody>
      </p:sp>
    </p:spTree>
    <p:extLst>
      <p:ext uri="{BB962C8B-B14F-4D97-AF65-F5344CB8AC3E}">
        <p14:creationId xmlns:p14="http://schemas.microsoft.com/office/powerpoint/2010/main" val="689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23" y="2877691"/>
            <a:ext cx="2884035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charset="0"/>
              </a:rPr>
              <a:t>Generic ORAM Simulation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[Liu et al. 2014]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8623" y="6106956"/>
                <a:ext cx="637770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[GO1996</a:t>
                </a:r>
                <a:r>
                  <a:rPr lang="en-US" sz="1400" dirty="0"/>
                  <a:t>] Software protection and simulation on oblivious </a:t>
                </a:r>
                <a:r>
                  <a:rPr lang="en-US" sz="1400" dirty="0" smtClean="0"/>
                  <a:t>RAMs, J. ACM</a:t>
                </a:r>
              </a:p>
              <a:p>
                <a:r>
                  <a:rPr lang="en-US" sz="1400" dirty="0" smtClean="0"/>
                  <a:t>[SCSL2011</a:t>
                </a:r>
                <a:r>
                  <a:rPr lang="en-US" sz="1400" dirty="0"/>
                  <a:t>] Oblivious RAM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Worst-Case </a:t>
                </a:r>
                <a:r>
                  <a:rPr lang="en-US" sz="1400" dirty="0" smtClean="0"/>
                  <a:t>Cost, ASIACRYPT 2011</a:t>
                </a:r>
              </a:p>
              <a:p>
                <a:r>
                  <a:rPr lang="en-US" sz="1400" dirty="0" smtClean="0"/>
                  <a:t>[</a:t>
                </a:r>
                <a:r>
                  <a:rPr lang="en-US" sz="1400" dirty="0"/>
                  <a:t>Liu et al</a:t>
                </a:r>
                <a:r>
                  <a:rPr lang="en-US" sz="1400" dirty="0" smtClean="0"/>
                  <a:t>. 2014] </a:t>
                </a:r>
                <a:r>
                  <a:rPr lang="en-US" sz="1400" i="1" dirty="0" smtClean="0"/>
                  <a:t>Automating </a:t>
                </a:r>
                <a:r>
                  <a:rPr lang="en-US" sz="1400" i="1" dirty="0"/>
                  <a:t>Efficient RAM-Model Secure </a:t>
                </a:r>
                <a:r>
                  <a:rPr lang="en-US" sz="1400" i="1" dirty="0" smtClean="0"/>
                  <a:t>Computation, </a:t>
                </a:r>
                <a:r>
                  <a:rPr lang="en-US" sz="1400" dirty="0" smtClean="0"/>
                  <a:t>Oakland 2014</a:t>
                </a:r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23" y="6106956"/>
                <a:ext cx="6377708" cy="738664"/>
              </a:xfrm>
              <a:prstGeom prst="rect">
                <a:avLst/>
              </a:prstGeom>
              <a:blipFill rotWithShape="0">
                <a:blip r:embed="rId3"/>
                <a:stretch>
                  <a:fillRect l="-287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5181" y="488338"/>
            <a:ext cx="8692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</a:rPr>
              <a:t>Oblivious RAM (ORAM) </a:t>
            </a:r>
            <a:r>
              <a:rPr lang="en-US" sz="3600" dirty="0" smtClean="0"/>
              <a:t>compiles an arbitrary program into an </a:t>
            </a:r>
            <a:r>
              <a:rPr lang="en-US" sz="3600" b="1" dirty="0" smtClean="0">
                <a:solidFill>
                  <a:srgbClr val="7030A0"/>
                </a:solidFill>
              </a:rPr>
              <a:t>oblivious counterpart</a:t>
            </a:r>
          </a:p>
          <a:p>
            <a:r>
              <a:rPr lang="en-US" sz="3600" dirty="0" smtClean="0"/>
              <a:t>[GO96, SCSL11]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51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23" y="2877691"/>
            <a:ext cx="2884035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charset="0"/>
              </a:rPr>
              <a:t>Generic ORAM Simulation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[Liu et al. 2014]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056467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charset="0"/>
              </a:rPr>
              <a:t>Customized protocols</a:t>
            </a:r>
            <a:endParaRPr lang="en-US" sz="2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90600" y="4004728"/>
            <a:ext cx="7010400" cy="609600"/>
          </a:xfrm>
          <a:prstGeom prst="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842928"/>
            <a:ext cx="1981200" cy="11943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</a:rPr>
              <a:t>General,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</a:rPr>
              <a:t>l</a:t>
            </a:r>
            <a:r>
              <a:rPr lang="en-US" sz="2800" dirty="0" smtClean="0">
                <a:solidFill>
                  <a:prstClr val="white"/>
                </a:solidFill>
              </a:rPr>
              <a:t>ow design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4842928"/>
            <a:ext cx="1828800" cy="13517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white"/>
                </a:solidFill>
              </a:rPr>
              <a:t>Efficient, requires expertise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" y="421184"/>
            <a:ext cx="8161868" cy="2031529"/>
            <a:chOff x="1396999" y="2413235"/>
            <a:chExt cx="7391401" cy="2031529"/>
          </a:xfrm>
        </p:grpSpPr>
        <p:sp>
          <p:nvSpPr>
            <p:cNvPr id="13" name="Rectangle 12"/>
            <p:cNvSpPr/>
            <p:nvPr/>
          </p:nvSpPr>
          <p:spPr>
            <a:xfrm>
              <a:off x="1396999" y="2413235"/>
              <a:ext cx="7391401" cy="2031529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3" descr="http://upload.wikimedia.org/wikipedia/en/thumb/e/e6/Technicolor_logo.svg/1280px-Technicolor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348" y="2670303"/>
              <a:ext cx="1544982" cy="70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Nina Taf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2691" y="2463565"/>
              <a:ext cx="686940" cy="10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/>
          </p:nvSpPr>
          <p:spPr>
            <a:xfrm>
              <a:off x="6604438" y="2601603"/>
              <a:ext cx="13425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Nina Taft</a:t>
              </a:r>
            </a:p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Distinguished</a:t>
              </a:r>
            </a:p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Scientist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 descr="https://lh5.googleusercontent.com/-9ZtfI7Iadbo/AAAAAAAAAAI/AAAAAAAAASM/pa_22SDQqFI/s120-c/photo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469" y="2709562"/>
              <a:ext cx="557878" cy="557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499821" y="3563768"/>
              <a:ext cx="7127711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000" b="1" i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>
                  <a:latin typeface="Arial" pitchFamily="34" charset="0"/>
                  <a:cs typeface="Arial" pitchFamily="34" charset="0"/>
                </a:rPr>
                <a:t>researchers,</a:t>
              </a:r>
              <a:r>
                <a:rPr lang="en-US" sz="2800" b="1" i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800" b="1" i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>
                  <a:latin typeface="Arial" pitchFamily="34" charset="0"/>
                  <a:cs typeface="Arial" pitchFamily="34" charset="0"/>
                </a:rPr>
                <a:t>months </a:t>
              </a:r>
              <a:r>
                <a:rPr lang="en-US" i="1" dirty="0">
                  <a:latin typeface="Arial" pitchFamily="34" charset="0"/>
                  <a:cs typeface="Arial" pitchFamily="34" charset="0"/>
                </a:rPr>
                <a:t>to develop an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(efficient) oblivious </a:t>
              </a:r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matrix factorization </a:t>
              </a:r>
              <a:r>
                <a:rPr lang="en-US" i="1" dirty="0">
                  <a:latin typeface="Arial" pitchFamily="34" charset="0"/>
                  <a:cs typeface="Arial" pitchFamily="34" charset="0"/>
                </a:rPr>
                <a:t>algorithm over secure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computation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Nikolaenko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et al. 2013]</a:t>
              </a:r>
              <a:endParaRPr lang="en-US" sz="1000" dirty="0">
                <a:solidFill>
                  <a:schemeClr val="accent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8623" y="6157756"/>
            <a:ext cx="814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[Liu et al</a:t>
            </a:r>
            <a:r>
              <a:rPr lang="en-US" dirty="0" smtClean="0"/>
              <a:t>. 2014] </a:t>
            </a:r>
            <a:r>
              <a:rPr lang="en-US" i="1" dirty="0" smtClean="0"/>
              <a:t>Automating </a:t>
            </a:r>
            <a:r>
              <a:rPr lang="en-US" i="1" dirty="0"/>
              <a:t>Efficient RAM-Model Secure </a:t>
            </a:r>
            <a:r>
              <a:rPr lang="en-US" i="1" dirty="0" smtClean="0"/>
              <a:t>Computation, </a:t>
            </a:r>
            <a:r>
              <a:rPr lang="en-US" dirty="0" smtClean="0"/>
              <a:t>Oakland 2014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8623" y="6462949"/>
            <a:ext cx="705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Nikolaenko</a:t>
            </a:r>
            <a:r>
              <a:rPr lang="en-US" dirty="0" smtClean="0"/>
              <a:t> et </a:t>
            </a:r>
            <a:r>
              <a:rPr lang="en-US" dirty="0"/>
              <a:t>al</a:t>
            </a:r>
            <a:r>
              <a:rPr lang="en-US" dirty="0" smtClean="0"/>
              <a:t>. 2013] </a:t>
            </a:r>
            <a:r>
              <a:rPr lang="en-US" i="1" dirty="0"/>
              <a:t>Privacy-preserving matrix </a:t>
            </a:r>
            <a:r>
              <a:rPr lang="en-US" i="1" dirty="0" smtClean="0"/>
              <a:t>factorization, </a:t>
            </a:r>
            <a:r>
              <a:rPr lang="en-US" dirty="0" smtClean="0"/>
              <a:t>CCS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11936</TotalTime>
  <Words>1249</Words>
  <Application>Microsoft Office PowerPoint</Application>
  <PresentationFormat>On-screen Show (4:3)</PresentationFormat>
  <Paragraphs>417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Courier</vt:lpstr>
      <vt:lpstr>Arial</vt:lpstr>
      <vt:lpstr>Calibri</vt:lpstr>
      <vt:lpstr>Calibri Light</vt:lpstr>
      <vt:lpstr>Cambria Math</vt:lpstr>
      <vt:lpstr>Century Gothic</vt:lpstr>
      <vt:lpstr>Gill Sans MT</vt:lpstr>
      <vt:lpstr>Palatino Linotype</vt:lpstr>
      <vt:lpstr>Symbol</vt:lpstr>
      <vt:lpstr>Times New Roman</vt:lpstr>
      <vt:lpstr>Wingdings</vt:lpstr>
      <vt:lpstr>Office Theme</vt:lpstr>
      <vt:lpstr>1_Office Theme</vt:lpstr>
      <vt:lpstr>3_Office Theme</vt:lpstr>
      <vt:lpstr>ObliVM: A Programming Framework for Secure Computation</vt:lpstr>
      <vt:lpstr>Dating: Genetically</vt:lpstr>
      <vt:lpstr>Secure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idea: Programming Abstractions</vt:lpstr>
      <vt:lpstr>PowerPoint Presentation</vt:lpstr>
      <vt:lpstr>PowerPoint Presentation</vt:lpstr>
      <vt:lpstr>Goal and Solution language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GhostRider: A Hardware-Software System for Memory Trace Oblivious Computation</dc:title>
  <dc:creator>刘畅</dc:creator>
  <cp:lastModifiedBy>刘畅</cp:lastModifiedBy>
  <cp:revision>427</cp:revision>
  <dcterms:created xsi:type="dcterms:W3CDTF">2015-03-09T18:28:16Z</dcterms:created>
  <dcterms:modified xsi:type="dcterms:W3CDTF">2015-05-19T06:40:32Z</dcterms:modified>
</cp:coreProperties>
</file>