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3" r:id="rId6"/>
    <p:sldId id="280" r:id="rId7"/>
    <p:sldId id="281" r:id="rId8"/>
    <p:sldId id="282" r:id="rId9"/>
    <p:sldId id="258" r:id="rId10"/>
    <p:sldId id="259" r:id="rId11"/>
    <p:sldId id="260" r:id="rId12"/>
    <p:sldId id="270" r:id="rId13"/>
    <p:sldId id="273" r:id="rId14"/>
    <p:sldId id="261" r:id="rId15"/>
    <p:sldId id="262" r:id="rId16"/>
    <p:sldId id="263" r:id="rId17"/>
    <p:sldId id="274" r:id="rId18"/>
    <p:sldId id="271" r:id="rId19"/>
    <p:sldId id="264" r:id="rId20"/>
    <p:sldId id="265" r:id="rId21"/>
    <p:sldId id="266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8E5952-E3F2-4FA5-827C-1BD9F7B670D4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266FD8-B5A3-4AE6-8DAE-3321F800BBB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eadend.sl/daily/wp-content/uploads/2012/06/pink-question-mark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Memory Trace Oblivious Program Execution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900" i="1" u="sng" dirty="0" smtClean="0"/>
              <a:t>Chang Liu</a:t>
            </a:r>
            <a:r>
              <a:rPr lang="en-US" sz="2900" dirty="0" smtClean="0"/>
              <a:t>, Michael Hicks, Elaine Shi</a:t>
            </a:r>
          </a:p>
          <a:p>
            <a:r>
              <a:rPr lang="en-US" sz="2900" dirty="0" smtClean="0"/>
              <a:t>The University of Maryland, College Park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0778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Questions: How to do this safely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Q1: What programs are secure</a:t>
            </a:r>
          </a:p>
          <a:p>
            <a:pPr lvl="1"/>
            <a:r>
              <a:rPr lang="en-US" dirty="0" smtClean="0"/>
              <a:t>Memory trace non-interference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Q2: How to check if a program is secure</a:t>
            </a:r>
          </a:p>
          <a:p>
            <a:pPr lvl="1"/>
            <a:r>
              <a:rPr lang="en-US" dirty="0" smtClean="0"/>
              <a:t>A security type system with trace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Q3: How to get a secure program</a:t>
            </a:r>
          </a:p>
          <a:p>
            <a:pPr lvl="1"/>
            <a:r>
              <a:rPr lang="en-US" dirty="0" smtClean="0"/>
              <a:t>A security compiler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Syntax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348880"/>
            <a:ext cx="5400600" cy="229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1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𝐫𝐞𝐚𝐝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/>
                      </a:rPr>
                      <m:t>𝐫𝐞𝐚𝐝𝐚𝐫𝐫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𝐰𝐫𝐢𝐭𝐞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𝐰𝐫𝐢𝐭𝐞𝐚𝐫𝐫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𝐟𝐞𝐭𝐜𝐡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𝑜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@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9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480"/>
                <a:ext cx="8229600" cy="438912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Memory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 smtClean="0"/>
                  <a:t> is a mapping, which maps a variable to a pair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/>
                  <a:t> is either a Nat or a mapping from Nat to Nat (i.e. array)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 smtClean="0"/>
                  <a:t> is a security label which is either L or an ORAM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A security environment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</m:oMath>
                </a14:m>
                <a:r>
                  <a:rPr lang="en-US" dirty="0" smtClean="0"/>
                  <a:t> is a mapping from variable to a </a:t>
                </a:r>
                <a:r>
                  <a:rPr lang="en-US" i="1" dirty="0" smtClean="0"/>
                  <a:t>type </a:t>
                </a:r>
                <a:r>
                  <a:rPr lang="en-US" dirty="0" smtClean="0"/>
                  <a:t>(i.e. Nat l, or Array l)</a:t>
                </a:r>
              </a:p>
              <a:p>
                <a:endParaRPr lang="en-US" i="1" dirty="0"/>
              </a:p>
              <a:p>
                <a:r>
                  <a:rPr lang="en-US" b="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</m:oMath>
                </a14:m>
                <a:r>
                  <a:rPr lang="en-US" i="1" dirty="0" smtClean="0"/>
                  <a:t>-</a:t>
                </a:r>
                <a:r>
                  <a:rPr lang="en-US" dirty="0" smtClean="0"/>
                  <a:t>validity)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</m:oMath>
                </a14:m>
                <a:r>
                  <a:rPr lang="en-US" dirty="0" smtClean="0"/>
                  <a:t>-valid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𝑁𝑎𝑡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⇔∃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𝑁𝑎𝑡</m:t>
                    </m:r>
                    <m:r>
                      <a:rPr lang="en-US" b="0" i="1" smtClean="0">
                        <a:latin typeface="Cambria Math"/>
                      </a:rPr>
                      <m:t>. 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Γ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𝐴𝑟𝑟𝑎𝑦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𝑙</m:t>
                    </m:r>
                    <m:r>
                      <a:rPr lang="en-US" i="1">
                        <a:latin typeface="Cambria Math"/>
                      </a:rPr>
                      <m:t>⇔∃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𝑁𝑎𝑡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</a:rPr>
                      <m:t>𝑁𝑎𝑡</m:t>
                    </m:r>
                    <m:r>
                      <a:rPr lang="en-US" i="1">
                        <a:latin typeface="Cambria Math"/>
                      </a:rPr>
                      <m:t>. </m:t>
                    </m:r>
                    <m:r>
                      <a:rPr lang="en-US" i="1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480"/>
                <a:ext cx="8229600" cy="4389120"/>
              </a:xfrm>
              <a:blipFill rotWithShape="1">
                <a:blip r:embed="rId2"/>
                <a:stretch>
                  <a:fillRect l="-741" t="-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87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i="1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𝑒𝑣𝑡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1" i="0" smtClean="0">
                        <a:latin typeface="Cambria Math"/>
                      </a:rPr>
                      <m:t>𝐫𝐞𝐚𝐝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))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〈"/>
                          <m:endChr m:val="〉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marL="0" indent="0" algn="ctr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𝑒𝑣𝑡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1" i="0" smtClean="0">
                        <a:latin typeface="Cambria Math"/>
                      </a:rPr>
                      <m:t>𝐰𝐫𝐢𝐭𝐞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〈"/>
                          <m:endChr m:val="〉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@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[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连接符 4"/>
          <p:cNvCxnSpPr/>
          <p:nvPr/>
        </p:nvCxnSpPr>
        <p:spPr>
          <a:xfrm>
            <a:off x="1331640" y="3068960"/>
            <a:ext cx="6696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39552" y="4941168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06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Trace Non-interference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DEF. Given a security environment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</m:oMath>
                </a14:m>
                <a:r>
                  <a:rPr lang="en-US" dirty="0" smtClean="0"/>
                  <a:t>, a program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satisfies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</m:oMath>
                </a14:m>
                <a:r>
                  <a:rPr lang="en-US" dirty="0" smtClean="0"/>
                  <a:t>-memory trace obliviousness if for any two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</m:oMath>
                </a14:m>
                <a:r>
                  <a:rPr lang="en-US" dirty="0" smtClean="0"/>
                  <a:t>-valid memories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⇓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⇓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≡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1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Type System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Cannot get trace without given memory configuration</a:t>
                </a:r>
              </a:p>
              <a:p>
                <a:endParaRPr lang="en-US" dirty="0"/>
              </a:p>
              <a:p>
                <a:r>
                  <a:rPr lang="en-US" dirty="0" smtClean="0"/>
                  <a:t>Trace Pattern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𝐑𝐞𝐚𝐝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𝐑𝐞𝐚𝐝𝐚𝐫𝐫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𝐖𝐫𝐢𝐭𝐞</m:t>
                    </m:r>
                    <m:r>
                      <a:rPr lang="en-US" b="0" i="1" dirty="0" smtClean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𝐖𝐫𝐢𝐭𝐞𝐚𝐫𝐫</m:t>
                    </m:r>
                    <m:r>
                      <a:rPr lang="en-US" b="0" i="1" dirty="0" smtClean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𝐋𝐨𝐨𝐩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𝑝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𝑇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</a:rPr>
                      <m:t>𝑇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</a:rPr>
                      <m:t>𝐅𝐞𝐭𝐜𝐡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𝑝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@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b="0" dirty="0" smtClean="0"/>
                  <a:t>  	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𝑇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b="0" dirty="0" smtClean="0"/>
                  <a:t> 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2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Type </a:t>
            </a:r>
            <a:r>
              <a:rPr lang="en-US" dirty="0" smtClean="0"/>
              <a:t>System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  <m:r>
                      <a:rPr lang="en-US" b="0" i="1" smtClean="0">
                        <a:latin typeface="Cambria Math"/>
                      </a:rPr>
                      <m:t>⊢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𝑁𝑎𝑡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𝑁𝑎𝑡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⊔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⊑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Γ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⊢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≔</m:t>
                      </m:r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@</m:t>
                      </m:r>
                      <m:r>
                        <a:rPr lang="en-US" b="0" i="1" smtClean="0">
                          <a:latin typeface="Cambria Math"/>
                        </a:rPr>
                        <m:t>𝑒𝑣𝑡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1" i="0" smtClean="0">
                              <a:latin typeface="Cambria Math"/>
                            </a:rPr>
                            <m:t>𝐖𝐫𝐢𝐭𝐞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  <m:r>
                      <a:rPr lang="en-US" b="0" i="1" smtClean="0">
                        <a:latin typeface="Cambria Math"/>
                      </a:rPr>
                      <m:t>⊢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𝑁𝑎𝑡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⊔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⊢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=1,2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𝑙</m:t>
                      </m:r>
                      <m:r>
                        <a:rPr lang="en-US" b="0" i="1" smtClean="0">
                          <a:latin typeface="Cambria Math"/>
                        </a:rPr>
                        <m:t>⊔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≠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∧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𝑙</m:t>
                      </m:r>
                      <m:r>
                        <a:rPr lang="en-US" i="1">
                          <a:latin typeface="Cambria Math"/>
                        </a:rPr>
                        <m:t>⊔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≠</m:t>
                      </m:r>
                      <m:r>
                        <a:rPr lang="en-US" i="1">
                          <a:latin typeface="Cambria Math"/>
                        </a:rPr>
                        <m:t>𝐿</m:t>
                      </m:r>
                      <m:r>
                        <a:rPr lang="en-US" i="1">
                          <a:latin typeface="Cambria Math"/>
                        </a:rPr>
                        <m:t>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Γ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⊢</m:t>
                      </m:r>
                      <m:r>
                        <a:rPr lang="en-US" b="1" i="0" smtClean="0">
                          <a:latin typeface="Cambria Math"/>
                        </a:rPr>
                        <m:t>𝐢𝐟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@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连接符 4"/>
          <p:cNvCxnSpPr/>
          <p:nvPr/>
        </p:nvCxnSpPr>
        <p:spPr>
          <a:xfrm>
            <a:off x="827314" y="2525486"/>
            <a:ext cx="7345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27314" y="5229200"/>
            <a:ext cx="7213600" cy="10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0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Theorem 1.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Γ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⊢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satisfies memory trace obliviousness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8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Type checking</a:t>
            </a:r>
          </a:p>
          <a:p>
            <a:pPr lvl="1"/>
            <a:r>
              <a:rPr lang="en-US" dirty="0" smtClean="0"/>
              <a:t>Standard</a:t>
            </a:r>
          </a:p>
          <a:p>
            <a:pPr lvl="1"/>
            <a:endParaRPr lang="en-US" dirty="0"/>
          </a:p>
          <a:p>
            <a:r>
              <a:rPr lang="en-US" dirty="0" smtClean="0"/>
              <a:t>2. Allocating variables to ORAM banks</a:t>
            </a:r>
          </a:p>
          <a:p>
            <a:pPr lvl="1"/>
            <a:r>
              <a:rPr lang="en-US" dirty="0" smtClean="0"/>
              <a:t>Allocate each secret variable in a separate ORAM bank</a:t>
            </a:r>
          </a:p>
          <a:p>
            <a:pPr lvl="1"/>
            <a:r>
              <a:rPr lang="en-US" dirty="0" smtClean="0"/>
              <a:t>Other allocation strategy (open)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3. Insert padding instructions (for If)</a:t>
            </a:r>
          </a:p>
          <a:p>
            <a:pPr lvl="1"/>
            <a:r>
              <a:rPr lang="en-US" dirty="0" smtClean="0"/>
              <a:t>Least common subsequence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Cloud computing compromise users’ privacy</a:t>
            </a:r>
          </a:p>
          <a:p>
            <a:pPr lvl="1"/>
            <a:r>
              <a:rPr lang="en-US" dirty="0" smtClean="0"/>
              <a:t>Transfer both code and data to the cloud provider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Threat Model</a:t>
            </a:r>
          </a:p>
          <a:p>
            <a:pPr lvl="1"/>
            <a:r>
              <a:rPr lang="en-US" dirty="0" smtClean="0"/>
              <a:t>CPU and secure co-processor can be trusted</a:t>
            </a:r>
          </a:p>
          <a:p>
            <a:pPr lvl="1"/>
            <a:r>
              <a:rPr lang="en-US" dirty="0" smtClean="0"/>
              <a:t>All other hardware is not trusted</a:t>
            </a:r>
          </a:p>
          <a:p>
            <a:pPr lvl="2"/>
            <a:r>
              <a:rPr lang="en-US" dirty="0" smtClean="0"/>
              <a:t>Memory</a:t>
            </a:r>
          </a:p>
          <a:p>
            <a:pPr lvl="2"/>
            <a:r>
              <a:rPr lang="en-US" dirty="0" smtClean="0"/>
              <a:t>Memory bus</a:t>
            </a:r>
          </a:p>
          <a:p>
            <a:pPr lvl="2"/>
            <a:r>
              <a:rPr lang="en-US" dirty="0" smtClean="0"/>
              <a:t>Etc.</a:t>
            </a:r>
          </a:p>
          <a:p>
            <a:pPr lvl="2"/>
            <a:endParaRPr lang="en-US" dirty="0"/>
          </a:p>
          <a:p>
            <a:r>
              <a:rPr lang="en-US" dirty="0" smtClean="0"/>
              <a:t>Encryption is not enough</a:t>
            </a:r>
          </a:p>
          <a:p>
            <a:pPr lvl="1"/>
            <a:r>
              <a:rPr lang="en-US" dirty="0" smtClean="0"/>
              <a:t>Memory access trace may leak information about secret data</a:t>
            </a:r>
          </a:p>
        </p:txBody>
      </p:sp>
    </p:spTree>
    <p:extLst>
      <p:ext uri="{BB962C8B-B14F-4D97-AF65-F5344CB8AC3E}">
        <p14:creationId xmlns:p14="http://schemas.microsoft.com/office/powerpoint/2010/main" val="25904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Programs</a:t>
                </a:r>
              </a:p>
              <a:p>
                <a:pPr lvl="1"/>
                <a:r>
                  <a:rPr lang="en-US" dirty="0" err="1" smtClean="0"/>
                  <a:t>Dijstra</a:t>
                </a:r>
                <a:r>
                  <a:rPr lang="en-US" dirty="0" smtClean="0"/>
                  <a:t> (100 nodes, 10,000 edges)</a:t>
                </a:r>
              </a:p>
              <a:p>
                <a:pPr lvl="1"/>
                <a:r>
                  <a:rPr lang="en-US" dirty="0" smtClean="0"/>
                  <a:t>K-means </a:t>
                </a:r>
                <a:r>
                  <a:rPr lang="en-US" dirty="0" smtClean="0"/>
                  <a:t>(100 data points, k=2)</a:t>
                </a:r>
              </a:p>
              <a:p>
                <a:pPr lvl="1"/>
                <a:r>
                  <a:rPr lang="en-US" dirty="0" smtClean="0"/>
                  <a:t>Matrix Multiplication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40×40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20×20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Compilation Strategies</a:t>
                </a:r>
              </a:p>
              <a:p>
                <a:pPr lvl="1"/>
                <a:r>
                  <a:rPr lang="en-US" dirty="0" err="1" smtClean="0"/>
                  <a:t>Strawman</a:t>
                </a:r>
                <a:r>
                  <a:rPr lang="en-US" dirty="0" smtClean="0"/>
                  <a:t>: place all secret variables in a giant ORAM bank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Opt 1:  Store each variable in a separate ORAM bank, but store whole array in the same ORAM bank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Opt 2: store each element in an array in a different ORAM bank when possible (equivalent to encryption only)</a:t>
                </a:r>
                <a:endParaRPr 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2639" b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51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Asymptotic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内容占位符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15257538"/>
                  </p:ext>
                </p:extLst>
              </p:nvPr>
            </p:nvGraphicFramePr>
            <p:xfrm>
              <a:off x="446857" y="2628488"/>
              <a:ext cx="8229599" cy="3032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0464"/>
                    <a:gridCol w="1368152"/>
                    <a:gridCol w="1296144"/>
                    <a:gridCol w="1152128"/>
                    <a:gridCol w="1368152"/>
                    <a:gridCol w="936104"/>
                    <a:gridCol w="1018455"/>
                  </a:tblGrid>
                  <a:tr h="370840">
                    <a:tc rowSpan="2">
                      <a:txBody>
                        <a:bodyPr/>
                        <a:lstStyle/>
                        <a:p>
                          <a:r>
                            <a:rPr lang="en-US" dirty="0" smtClean="0"/>
                            <a:t>Program</a:t>
                          </a:r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dirty="0" smtClean="0"/>
                            <a:t>Memory accesses</a:t>
                          </a:r>
                          <a:r>
                            <a:rPr lang="en-US" baseline="0" dirty="0" smtClean="0"/>
                            <a:t> for data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dirty="0" smtClean="0"/>
                            <a:t>Memory</a:t>
                          </a:r>
                          <a:r>
                            <a:rPr lang="en-US" baseline="0" dirty="0" smtClean="0"/>
                            <a:t> accesses for instructions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err="1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Strawman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Opt</a:t>
                          </a:r>
                          <a:r>
                            <a:rPr kumimoji="0" lang="en-US" b="1" kern="1200" baseline="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1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Opt 2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err="1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Strawman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Opt 1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Opt 2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Dijstra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a:rPr lang="en-US" sz="15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a:rPr lang="en-US" sz="15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a:rPr lang="en-US" sz="15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𝑃</m:t>
                                </m:r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a:rPr lang="en-US" sz="1500" b="0" i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</m:func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K-means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𝐼𝑛𝑘</m:t>
                                </m:r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a:rPr lang="en-US" sz="1500" b="0" i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𝐼𝑛𝑘</m:t>
                                </m:r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a:rPr lang="en-US" sz="1500" b="0" i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𝐼𝑛𝑘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𝐼𝑛𝑘𝑃</m:t>
                                </m:r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a:rPr lang="en-US" sz="1500" b="0" i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𝐼𝑛𝑘𝑃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𝐼𝑛𝑘𝑃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Mat.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baseline="0" dirty="0" err="1" smtClean="0"/>
                            <a:t>m</a:t>
                          </a:r>
                          <a:r>
                            <a:rPr lang="en-US" dirty="0" err="1" smtClean="0"/>
                            <a:t>ul</a:t>
                          </a:r>
                          <a:r>
                            <a:rPr lang="en-US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c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c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𝑃</m:t>
                                </m:r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c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Find max.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𝑛</m:t>
                                </m:r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c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𝑛</m:t>
                                </m:r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c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𝑛𝑃</m:t>
                                </m:r>
                                <m:func>
                                  <m:funcPr>
                                    <m:ctrlPr>
                                      <a:rPr lang="en-US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sz="15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log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sz="1500" b="0" i="0" smtClean="0">
                                            <a:latin typeface="Cambria Math"/>
                                          </a:rPr>
                                          <m:t>c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  <m:r>
                                      <a:rPr lang="en-US" sz="1500" b="0" i="1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𝑛𝑃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𝑂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𝑛𝑃</m:t>
                                </m:r>
                                <m:r>
                                  <a:rPr lang="en-US" sz="1500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5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内容占位符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15257538"/>
                  </p:ext>
                </p:extLst>
              </p:nvPr>
            </p:nvGraphicFramePr>
            <p:xfrm>
              <a:off x="446857" y="2628488"/>
              <a:ext cx="8229599" cy="3032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0464"/>
                    <a:gridCol w="1368152"/>
                    <a:gridCol w="1296144"/>
                    <a:gridCol w="1152128"/>
                    <a:gridCol w="1368152"/>
                    <a:gridCol w="936104"/>
                    <a:gridCol w="1018455"/>
                  </a:tblGrid>
                  <a:tr h="640080">
                    <a:tc rowSpan="2">
                      <a:txBody>
                        <a:bodyPr/>
                        <a:lstStyle/>
                        <a:p>
                          <a:r>
                            <a:rPr lang="en-US" dirty="0" smtClean="0"/>
                            <a:t>Program</a:t>
                          </a:r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dirty="0" smtClean="0"/>
                            <a:t>Memory accesses</a:t>
                          </a:r>
                          <a:r>
                            <a:rPr lang="en-US" baseline="0" dirty="0" smtClean="0"/>
                            <a:t> for data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dirty="0" smtClean="0"/>
                            <a:t>Memory</a:t>
                          </a:r>
                          <a:r>
                            <a:rPr lang="en-US" baseline="0" dirty="0" smtClean="0"/>
                            <a:t> accesses for instructions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err="1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Strawman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Opt</a:t>
                          </a:r>
                          <a:r>
                            <a:rPr kumimoji="0" lang="en-US" b="1" kern="1200" baseline="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1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Opt 2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err="1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Strawman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Opt 1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l" rtl="0" eaLnBrk="1" latinLnBrk="0" hangingPunct="1"/>
                          <a:r>
                            <a:rPr kumimoji="0" lang="en-US" b="1" kern="1200" dirty="0" smtClean="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Opt 2</a:t>
                          </a:r>
                          <a:endParaRPr kumimoji="0" lang="en-US" b="1" kern="1200" dirty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Dijstra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911" t="-280328" r="-423214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9202" t="-280328" r="-345070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25926" t="-280328" r="-288889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59375" t="-280328" r="-143750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68182" t="-280328" r="-109091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08383" t="-280328" r="-599" b="-47049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K-means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911" t="-380328" r="-423214" b="-3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89202" t="-380328" r="-345070" b="-3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25926" t="-380328" r="-288889" b="-3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59375" t="-380328" r="-143750" b="-3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68182" t="-380328" r="-109091" b="-3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08383" t="-380328" r="-599" b="-370492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Mat.</a:t>
                          </a:r>
                          <a:r>
                            <a:rPr lang="en-US" baseline="0" dirty="0" smtClean="0"/>
                            <a:t> </a:t>
                          </a:r>
                          <a:r>
                            <a:rPr lang="en-US" baseline="0" dirty="0" err="1" smtClean="0"/>
                            <a:t>m</a:t>
                          </a:r>
                          <a:r>
                            <a:rPr lang="en-US" dirty="0" err="1" smtClean="0"/>
                            <a:t>ul</a:t>
                          </a:r>
                          <a:r>
                            <a:rPr lang="en-US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9911" t="-279048" r="-423214" b="-1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89202" t="-279048" r="-345070" b="-1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25926" t="-279048" r="-288889" b="-1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59375" t="-279048" r="-143750" b="-1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68182" t="-279048" r="-109091" b="-1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08383" t="-279048" r="-599" b="-115238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Find max.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9911" t="-379048" r="-423214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89202" t="-379048" r="-345070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25926" t="-379048" r="-288889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59375" t="-379048" r="-143750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68182" t="-379048" r="-109091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08383" t="-379048" r="-599" b="-1523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731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45" y="1944646"/>
            <a:ext cx="7296309" cy="4370471"/>
          </a:xfrm>
        </p:spPr>
      </p:pic>
    </p:spTree>
    <p:extLst>
      <p:ext uri="{BB962C8B-B14F-4D97-AF65-F5344CB8AC3E}">
        <p14:creationId xmlns:p14="http://schemas.microsoft.com/office/powerpoint/2010/main" val="34873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1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1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960440" cy="4389120"/>
          </a:xfrm>
        </p:spPr>
        <p:txBody>
          <a:bodyPr/>
          <a:lstStyle/>
          <a:p>
            <a:r>
              <a:rPr lang="en-US" dirty="0" smtClean="0"/>
              <a:t>Program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]:=1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4048" y="1935480"/>
            <a:ext cx="396044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Memory bus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read(x)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/>
              <a:t>readarr</a:t>
            </a:r>
            <a:r>
              <a:rPr lang="en-US" dirty="0" smtClean="0"/>
              <a:t>(a,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384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960440" cy="4389120"/>
          </a:xfrm>
        </p:spPr>
        <p:txBody>
          <a:bodyPr/>
          <a:lstStyle/>
          <a:p>
            <a:r>
              <a:rPr lang="en-US" dirty="0" smtClean="0"/>
              <a:t>Program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if(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 then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:=1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:=1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4048" y="1935480"/>
            <a:ext cx="396044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Memory bus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read(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true branch: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/>
              <a:t>write (x)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false </a:t>
            </a:r>
            <a:r>
              <a:rPr lang="en-US" dirty="0">
                <a:solidFill>
                  <a:srgbClr val="FF0000"/>
                </a:solidFill>
              </a:rPr>
              <a:t>branch:</a:t>
            </a:r>
          </a:p>
          <a:p>
            <a:pPr marL="0" indent="0">
              <a:buNone/>
            </a:pPr>
            <a:r>
              <a:rPr lang="en-US" dirty="0" smtClean="0"/>
              <a:t>	write (y)</a:t>
            </a:r>
          </a:p>
        </p:txBody>
      </p:sp>
    </p:spTree>
    <p:extLst>
      <p:ext uri="{BB962C8B-B14F-4D97-AF65-F5344CB8AC3E}">
        <p14:creationId xmlns:p14="http://schemas.microsoft.com/office/powerpoint/2010/main" val="390807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960440" cy="4389120"/>
          </a:xfrm>
        </p:spPr>
        <p:txBody>
          <a:bodyPr/>
          <a:lstStyle/>
          <a:p>
            <a:r>
              <a:rPr lang="en-US" dirty="0" smtClean="0"/>
              <a:t>Program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1: if(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 then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2:</a:t>
            </a: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:=1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3: else</a:t>
            </a:r>
          </a:p>
          <a:p>
            <a:pPr marL="0" indent="0">
              <a:buNone/>
            </a:pPr>
            <a:r>
              <a:rPr lang="en-US" dirty="0" smtClean="0"/>
              <a:t> 4: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 smtClean="0"/>
              <a:t>:=1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04048" y="1935480"/>
            <a:ext cx="396044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Memory bus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read(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true branch: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/>
              <a:t>fetch instruction 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false </a:t>
            </a:r>
            <a:r>
              <a:rPr lang="en-US" dirty="0">
                <a:solidFill>
                  <a:srgbClr val="FF0000"/>
                </a:solidFill>
              </a:rPr>
              <a:t>branch:</a:t>
            </a:r>
          </a:p>
          <a:p>
            <a:pPr marL="0" indent="0">
              <a:buNone/>
            </a:pPr>
            <a:r>
              <a:rPr lang="en-US" dirty="0" smtClean="0"/>
              <a:t>	fetch instruction 4</a:t>
            </a:r>
          </a:p>
        </p:txBody>
      </p:sp>
    </p:spTree>
    <p:extLst>
      <p:ext uri="{BB962C8B-B14F-4D97-AF65-F5344CB8AC3E}">
        <p14:creationId xmlns:p14="http://schemas.microsoft.com/office/powerpoint/2010/main" val="50937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 RAM (ORAM)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primitive to hide access patterns from the untrusted server</a:t>
                </a:r>
              </a:p>
              <a:p>
                <a:endParaRPr lang="en-US" dirty="0"/>
              </a:p>
              <a:p>
                <a:r>
                  <a:rPr lang="en-US" dirty="0" smtClean="0"/>
                  <a:t>Practical implementation</a:t>
                </a:r>
              </a:p>
              <a:p>
                <a:pPr lvl="1"/>
                <a:r>
                  <a:rPr lang="en-US" dirty="0" err="1" smtClean="0"/>
                  <a:t>Ren</a:t>
                </a:r>
                <a:r>
                  <a:rPr lang="en-US" dirty="0"/>
                  <a:t> et al. Design Space Exploration and Optimization of Path Oblivious RAM in </a:t>
                </a:r>
                <a:r>
                  <a:rPr lang="en-US" dirty="0" smtClean="0"/>
                  <a:t>Secure Processors, In Proc. of ISCA ‘13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Drawback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overhead for an ORAM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9" t="-1250" r="-1704" b="-2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82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ORAM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480"/>
                <a:ext cx="2674640" cy="438912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Program 1</a:t>
                </a:r>
              </a:p>
              <a:p>
                <a:pPr marL="393192" lvl="1" indent="0">
                  <a:buNone/>
                </a:pPr>
                <a:r>
                  <a:rPr lang="en-US" dirty="0" smtClean="0"/>
                  <a:t>a[1]:=0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Program 2</a:t>
                </a:r>
              </a:p>
              <a:p>
                <a:pPr marL="393192" lvl="1" indent="0">
                  <a:buNone/>
                </a:pPr>
                <a:r>
                  <a:rPr lang="en-US" dirty="0"/>
                  <a:t>for </a:t>
                </a:r>
                <a:r>
                  <a:rPr lang="en-US" dirty="0" err="1"/>
                  <a:t>i</a:t>
                </a:r>
                <a:r>
                  <a:rPr lang="en-US" dirty="0"/>
                  <a:t>=1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10</a:t>
                </a:r>
              </a:p>
              <a:p>
                <a:pPr marL="393192" lvl="1" indent="0">
                  <a:buNone/>
                </a:pPr>
                <a:r>
                  <a:rPr lang="en-US" dirty="0"/>
                  <a:t>	</a:t>
                </a:r>
                <a:r>
                  <a:rPr lang="en-US" dirty="0">
                    <a:solidFill>
                      <a:srgbClr val="0070C0"/>
                    </a:solidFill>
                  </a:rPr>
                  <a:t>a</a:t>
                </a:r>
                <a:r>
                  <a:rPr lang="en-US" dirty="0"/>
                  <a:t>[</a:t>
                </a:r>
                <a:r>
                  <a:rPr lang="en-US" dirty="0" err="1"/>
                  <a:t>i</a:t>
                </a:r>
                <a:r>
                  <a:rPr lang="en-US" dirty="0"/>
                  <a:t>]=1</a:t>
                </a:r>
              </a:p>
              <a:p>
                <a:pPr marL="393192" lvl="1" indent="0">
                  <a:buNone/>
                </a:pPr>
                <a:endParaRPr lang="en-US" dirty="0"/>
              </a:p>
              <a:p>
                <a:r>
                  <a:rPr lang="en-US" dirty="0" smtClean="0"/>
                  <a:t>Program 3</a:t>
                </a:r>
              </a:p>
              <a:p>
                <a:pPr marL="393192" lvl="1" indent="0">
                  <a:buNone/>
                </a:pPr>
                <a:r>
                  <a:rPr lang="en-US" dirty="0" smtClean="0"/>
                  <a:t>for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=1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10</a:t>
                </a:r>
              </a:p>
              <a:p>
                <a:pPr marL="667512" lvl="2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  <a:r>
                  <a:rPr lang="en-US" dirty="0"/>
                  <a:t>[</a:t>
                </a:r>
                <a:r>
                  <a:rPr lang="en-US" dirty="0">
                    <a:solidFill>
                      <a:srgbClr val="0070C0"/>
                    </a:solidFill>
                  </a:rPr>
                  <a:t>a</a:t>
                </a:r>
                <a:r>
                  <a:rPr lang="en-US" dirty="0"/>
                  <a:t>[</a:t>
                </a:r>
                <a:r>
                  <a:rPr lang="en-US" dirty="0" err="1"/>
                  <a:t>i</a:t>
                </a:r>
                <a:r>
                  <a:rPr lang="en-US" dirty="0"/>
                  <a:t>]]=</a:t>
                </a:r>
                <a:r>
                  <a:rPr lang="en-US" dirty="0" err="1"/>
                  <a:t>i</a:t>
                </a:r>
                <a:endParaRPr lang="en-US" dirty="0"/>
              </a:p>
              <a:p>
                <a:pPr marL="667512" lvl="2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c</a:t>
                </a:r>
                <a:r>
                  <a:rPr lang="en-US" dirty="0"/>
                  <a:t>[</a:t>
                </a:r>
                <a:r>
                  <a:rPr lang="en-US" dirty="0">
                    <a:solidFill>
                      <a:srgbClr val="0070C0"/>
                    </a:solidFill>
                  </a:rPr>
                  <a:t>a</a:t>
                </a:r>
                <a:r>
                  <a:rPr lang="en-US" dirty="0"/>
                  <a:t>[</a:t>
                </a:r>
                <a:r>
                  <a:rPr lang="en-US" dirty="0" err="1"/>
                  <a:t>i</a:t>
                </a:r>
                <a:r>
                  <a:rPr lang="en-US" dirty="0"/>
                  <a:t>]]=</a:t>
                </a:r>
                <a:r>
                  <a:rPr lang="en-US" dirty="0">
                    <a:solidFill>
                      <a:srgbClr val="FF0000"/>
                    </a:solidFill>
                  </a:rPr>
                  <a:t>c</a:t>
                </a:r>
                <a:r>
                  <a:rPr lang="en-US" dirty="0"/>
                  <a:t>[</a:t>
                </a:r>
                <a:r>
                  <a:rPr lang="en-US" dirty="0">
                    <a:solidFill>
                      <a:srgbClr val="0070C0"/>
                    </a:solidFill>
                  </a:rPr>
                  <a:t>a</a:t>
                </a:r>
                <a:r>
                  <a:rPr lang="en-US" dirty="0"/>
                  <a:t>[</a:t>
                </a:r>
                <a:r>
                  <a:rPr lang="en-US" dirty="0" err="1"/>
                  <a:t>i</a:t>
                </a:r>
                <a:r>
                  <a:rPr lang="en-US" dirty="0"/>
                  <a:t>]]+</a:t>
                </a:r>
                <a:r>
                  <a:rPr lang="en-US" dirty="0" smtClean="0"/>
                  <a:t>1</a:t>
                </a:r>
              </a:p>
              <a:p>
                <a:pPr marL="393192" lvl="1" indent="0">
                  <a:buNone/>
                </a:pPr>
                <a:r>
                  <a:rPr lang="en-US" dirty="0" smtClean="0"/>
                  <a:t>end for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480"/>
                <a:ext cx="2674640" cy="4389120"/>
              </a:xfrm>
              <a:blipFill rotWithShape="0">
                <a:blip r:embed="rId2"/>
                <a:stretch>
                  <a:fillRect l="-2278" t="-2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3419872" y="1935480"/>
            <a:ext cx="5616624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</a:t>
            </a:r>
            <a:r>
              <a:rPr lang="en-US" dirty="0" smtClean="0"/>
              <a:t>[] can be store in DRAM w/o encryption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[] can be store in DRAM w/ encryption</a:t>
            </a:r>
            <a:endParaRPr lang="en-US" dirty="0"/>
          </a:p>
          <a:p>
            <a:pPr marL="393192" lvl="1" indent="0">
              <a:buFont typeface="Wingdings 2"/>
              <a:buNone/>
            </a:pP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[] can be stored in DRAM w/ encryption; b[] and c[] can be stored in two ORAM banks</a:t>
            </a:r>
          </a:p>
        </p:txBody>
      </p:sp>
    </p:spTree>
    <p:extLst>
      <p:ext uri="{BB962C8B-B14F-4D97-AF65-F5344CB8AC3E}">
        <p14:creationId xmlns:p14="http://schemas.microsoft.com/office/powerpoint/2010/main" val="370874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data can be stored in DRAM w/ or w/o encryption</a:t>
            </a:r>
          </a:p>
          <a:p>
            <a:endParaRPr lang="en-US" dirty="0"/>
          </a:p>
          <a:p>
            <a:r>
              <a:rPr lang="en-US" dirty="0" smtClean="0"/>
              <a:t>Some data need be stored in ORAM</a:t>
            </a:r>
          </a:p>
          <a:p>
            <a:pPr lvl="1"/>
            <a:r>
              <a:rPr lang="en-US" dirty="0" smtClean="0"/>
              <a:t>We can use multiple ORAM banks to store different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2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圆角矩形 3"/>
          <p:cNvSpPr/>
          <p:nvPr/>
        </p:nvSpPr>
        <p:spPr>
          <a:xfrm>
            <a:off x="683568" y="2204864"/>
            <a:ext cx="2160240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ORAM</a:t>
            </a:r>
          </a:p>
          <a:p>
            <a:pPr algn="ctr"/>
            <a:endParaRPr lang="en-US" sz="3000" dirty="0" smtClean="0"/>
          </a:p>
          <a:p>
            <a:pPr algn="ctr"/>
            <a:r>
              <a:rPr lang="en-US" sz="3000" dirty="0" smtClean="0"/>
              <a:t>Secure</a:t>
            </a:r>
          </a:p>
          <a:p>
            <a:pPr algn="ctr"/>
            <a:endParaRPr lang="en-US" sz="3000" dirty="0" smtClean="0"/>
          </a:p>
          <a:p>
            <a:pPr algn="ctr"/>
            <a:r>
              <a:rPr lang="en-US" sz="3000" dirty="0" smtClean="0"/>
              <a:t>Inefficient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6588224" y="2211873"/>
            <a:ext cx="2088232" cy="4176464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Normal Program</a:t>
            </a:r>
          </a:p>
          <a:p>
            <a:pPr algn="ctr"/>
            <a:endParaRPr lang="en-US" sz="3000" dirty="0" smtClean="0"/>
          </a:p>
          <a:p>
            <a:pPr algn="ctr"/>
            <a:r>
              <a:rPr lang="en-US" sz="3000" dirty="0" smtClean="0"/>
              <a:t>Insecure</a:t>
            </a:r>
          </a:p>
          <a:p>
            <a:pPr algn="ctr"/>
            <a:endParaRPr lang="en-US" sz="3000" dirty="0" smtClean="0"/>
          </a:p>
          <a:p>
            <a:pPr algn="ctr"/>
            <a:r>
              <a:rPr lang="en-US" sz="3000" dirty="0" smtClean="0"/>
              <a:t>Efficient</a:t>
            </a:r>
            <a:endParaRPr lang="en-US" sz="3000" dirty="0"/>
          </a:p>
        </p:txBody>
      </p:sp>
      <p:sp>
        <p:nvSpPr>
          <p:cNvPr id="8" name="圆角矩形 7"/>
          <p:cNvSpPr/>
          <p:nvPr/>
        </p:nvSpPr>
        <p:spPr>
          <a:xfrm>
            <a:off x="3563888" y="2200176"/>
            <a:ext cx="2304256" cy="4176464"/>
          </a:xfrm>
          <a:prstGeom prst="roundRect">
            <a:avLst/>
          </a:prstGeom>
          <a:solidFill>
            <a:schemeClr val="accent4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Tradeoff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(This work)</a:t>
            </a:r>
          </a:p>
          <a:p>
            <a:pPr algn="ctr"/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Secure</a:t>
            </a:r>
          </a:p>
          <a:p>
            <a:pPr algn="ctr"/>
            <a:endParaRPr lang="en-US" sz="3000" dirty="0">
              <a:solidFill>
                <a:schemeClr val="tx1"/>
              </a:solidFill>
            </a:endParaRPr>
          </a:p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Efficient</a:t>
            </a:r>
          </a:p>
        </p:txBody>
      </p:sp>
      <p:sp>
        <p:nvSpPr>
          <p:cNvPr id="5" name="右箭头 4"/>
          <p:cNvSpPr/>
          <p:nvPr/>
        </p:nvSpPr>
        <p:spPr>
          <a:xfrm>
            <a:off x="2915816" y="4077072"/>
            <a:ext cx="576064" cy="360040"/>
          </a:xfrm>
          <a:prstGeom prst="rightArrow">
            <a:avLst/>
          </a:prstGeom>
          <a:solidFill>
            <a:schemeClr val="accent4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右箭头 9"/>
          <p:cNvSpPr/>
          <p:nvPr/>
        </p:nvSpPr>
        <p:spPr>
          <a:xfrm rot="10800000">
            <a:off x="5940153" y="4113076"/>
            <a:ext cx="576064" cy="360040"/>
          </a:xfrm>
          <a:prstGeom prst="rightArrow">
            <a:avLst/>
          </a:prstGeom>
          <a:solidFill>
            <a:schemeClr val="accent4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pink-question-mark">
            <a:hlinkClick r:id="rId2" tooltip="pink-question-mark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984" y="1274745"/>
            <a:ext cx="732048" cy="7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65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5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6295</TotalTime>
  <Words>689</Words>
  <Application>Microsoft Office PowerPoint</Application>
  <PresentationFormat>On-screen Show (4:3)</PresentationFormat>
  <Paragraphs>221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隶书</vt:lpstr>
      <vt:lpstr>宋体</vt:lpstr>
      <vt:lpstr>Calibri</vt:lpstr>
      <vt:lpstr>Cambria Math</vt:lpstr>
      <vt:lpstr>Constantia</vt:lpstr>
      <vt:lpstr>Wingdings 2</vt:lpstr>
      <vt:lpstr>流畅</vt:lpstr>
      <vt:lpstr>Memory Trace Oblivious Program Execution</vt:lpstr>
      <vt:lpstr>Motivation</vt:lpstr>
      <vt:lpstr>Scenario 1</vt:lpstr>
      <vt:lpstr>Scenario 2</vt:lpstr>
      <vt:lpstr>Scenario 3</vt:lpstr>
      <vt:lpstr>Oblivious RAM (ORAM)</vt:lpstr>
      <vt:lpstr>Problem with ORAM</vt:lpstr>
      <vt:lpstr>Observations</vt:lpstr>
      <vt:lpstr>Question</vt:lpstr>
      <vt:lpstr>Questions: How to do this safely?</vt:lpstr>
      <vt:lpstr>Language Syntax</vt:lpstr>
      <vt:lpstr>Trace</vt:lpstr>
      <vt:lpstr>Memory</vt:lpstr>
      <vt:lpstr>Semantics</vt:lpstr>
      <vt:lpstr>Memory Trace Non-interference</vt:lpstr>
      <vt:lpstr>Security Type System</vt:lpstr>
      <vt:lpstr>Security Type System (cont’d)</vt:lpstr>
      <vt:lpstr>Soundness</vt:lpstr>
      <vt:lpstr>Compilation</vt:lpstr>
      <vt:lpstr>Evaluation</vt:lpstr>
      <vt:lpstr>Asymptotic Analysis</vt:lpstr>
      <vt:lpstr>Simulation Results</vt:lpstr>
      <vt:lpstr>Conclusion</vt:lpstr>
      <vt:lpstr>Q&amp;A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Trace Oblivious Program Execution</dc:title>
  <dc:creator>Liu Chang</dc:creator>
  <cp:lastModifiedBy>Chang Liu</cp:lastModifiedBy>
  <cp:revision>54</cp:revision>
  <dcterms:created xsi:type="dcterms:W3CDTF">2013-05-30T06:45:47Z</dcterms:created>
  <dcterms:modified xsi:type="dcterms:W3CDTF">2013-06-26T17:32:28Z</dcterms:modified>
</cp:coreProperties>
</file>