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6" r:id="rId6"/>
    <p:sldId id="265" r:id="rId7"/>
    <p:sldId id="263" r:id="rId8"/>
    <p:sldId id="264" r:id="rId9"/>
    <p:sldId id="307" r:id="rId10"/>
    <p:sldId id="274" r:id="rId11"/>
    <p:sldId id="275" r:id="rId12"/>
    <p:sldId id="282" r:id="rId13"/>
    <p:sldId id="261" r:id="rId14"/>
    <p:sldId id="267" r:id="rId15"/>
    <p:sldId id="268" r:id="rId16"/>
    <p:sldId id="308" r:id="rId17"/>
    <p:sldId id="288" r:id="rId18"/>
    <p:sldId id="309" r:id="rId19"/>
    <p:sldId id="270" r:id="rId20"/>
    <p:sldId id="290" r:id="rId21"/>
    <p:sldId id="293" r:id="rId22"/>
    <p:sldId id="295" r:id="rId23"/>
    <p:sldId id="299" r:id="rId24"/>
    <p:sldId id="300" r:id="rId25"/>
    <p:sldId id="301" r:id="rId26"/>
    <p:sldId id="302" r:id="rId27"/>
    <p:sldId id="303" r:id="rId28"/>
    <p:sldId id="305" r:id="rId29"/>
    <p:sldId id="310" r:id="rId30"/>
    <p:sldId id="258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51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85800" y="170080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New Attack Space on Adversarial Deep Learning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371600" y="3356992"/>
            <a:ext cx="6400800" cy="17526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zh-CN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 Liu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Yanpei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Liu,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Haobin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Ni, Dawn Song</a:t>
            </a:r>
          </a:p>
          <a:p>
            <a:pPr marL="0" indent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Berkeley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17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36939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Construct adversarial images for RNN Outputs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99592" y="2708920"/>
                <a:ext cx="6480720" cy="29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Ground truth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…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Searching for adversarial noise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𝑝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…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US" sz="2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   |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</m:e>
                      </m:d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|≤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708920"/>
                <a:ext cx="6480720" cy="2984920"/>
              </a:xfrm>
              <a:prstGeom prst="rect">
                <a:avLst/>
              </a:prstGeom>
              <a:blipFill>
                <a:blip r:embed="rId2"/>
                <a:stretch>
                  <a:fillRect l="-1317" t="-1429" b="-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3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36938"/>
            <a:ext cx="7521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Construct adversarial images for RNN outputs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27584" y="1772816"/>
                <a:ext cx="7848872" cy="4496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Searching for adversarial noise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US" sz="2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lstm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𝑖𝑚𝑎𝑔𝑒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|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</m:e>
                      </m:d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|≤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Intuition: for any given prefix of a caption, this optimization tries to mislead the next predicted token.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 problem: May result in syntactically different caption, but may not be semantically different.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772816"/>
                <a:ext cx="7848872" cy="4496808"/>
              </a:xfrm>
              <a:prstGeom prst="rect">
                <a:avLst/>
              </a:prstGeom>
              <a:blipFill>
                <a:blip r:embed="rId2"/>
                <a:stretch>
                  <a:fillRect l="-1088" t="-950" r="-466" b="-2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769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36938"/>
            <a:ext cx="7627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DenseCap</a:t>
            </a: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Evaluation 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1" y="2132856"/>
            <a:ext cx="75554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easy to find adversarial images for deep neural network for object detection and captioning neural networks, such as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DenseCap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captioning model, generating adversarial images for embedding layer is a little more effective than for LSTM outputs directly</a:t>
            </a:r>
          </a:p>
        </p:txBody>
      </p:sp>
    </p:spTree>
    <p:extLst>
      <p:ext uri="{BB962C8B-B14F-4D97-AF65-F5344CB8AC3E}">
        <p14:creationId xmlns:p14="http://schemas.microsoft.com/office/powerpoint/2010/main" val="231430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24744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Adversarial images for a black-box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23" y="2636912"/>
            <a:ext cx="737216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7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2474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Targeted vs non-targeted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2204864"/>
            <a:ext cx="7632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Non-targeted adversarial examples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goal is to mislead the classifier to predict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any labels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other than the ground truth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Most existing work deals with this goal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Targeted adversarial examples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goal is to mislead the classifier to predict a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targeted label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an image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Harder</a:t>
            </a:r>
          </a:p>
        </p:txBody>
      </p:sp>
    </p:spTree>
    <p:extLst>
      <p:ext uri="{BB962C8B-B14F-4D97-AF65-F5344CB8AC3E}">
        <p14:creationId xmlns:p14="http://schemas.microsoft.com/office/powerpoint/2010/main" val="1543102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Transferable Adversarial Examples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8160" y="3572726"/>
            <a:ext cx="5891561" cy="1944216"/>
            <a:chOff x="678160" y="3572726"/>
            <a:chExt cx="5891561" cy="1944216"/>
          </a:xfrm>
        </p:grpSpPr>
        <p:pic>
          <p:nvPicPr>
            <p:cNvPr id="7170" name="Picture 2" descr="https://lh4.googleusercontent.com/9cBT5LJHRR__PADqNMJNDBcxol8yimA6C1tgKGE6vDMm35_fXA1ZOuxneVi9ciN_MgyW5OHhpmENGTtFgW4HJ8bnzJGvcnXRpa9W0runkcMerqZfOIddfKELxyaZBuMiQPDmzeYanb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60" y="3572726"/>
              <a:ext cx="5891561" cy="194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555776" y="4221088"/>
              <a:ext cx="360040" cy="3607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16016" y="2616105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Adversarial image generated for Inception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6256" y="4083169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Remains adversarial for ResNet152!</a:t>
            </a:r>
          </a:p>
        </p:txBody>
      </p:sp>
    </p:spTree>
    <p:extLst>
      <p:ext uri="{BB962C8B-B14F-4D97-AF65-F5344CB8AC3E}">
        <p14:creationId xmlns:p14="http://schemas.microsoft.com/office/powerpoint/2010/main" val="23761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Transferable adversarial examples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1916832"/>
            <a:ext cx="74168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Have been studied in some previous work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Szegedy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et al. Intriguing properties of neural networks (2013)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Goodfellow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et al. Explaining and Harnessing Adversarial Examples (2014)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Papernot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et al. Transferability in Machine Learning: from Phenomena to Black-Box Attacks using Adversarial Samples (2016)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Papernot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et al. Practical Black-Box Attacks against Deep Learning Systems using Adversarial Examples (2016)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 study transferability over networks trained over large-scale dataset (ILSVRC 2012)</a:t>
            </a:r>
          </a:p>
        </p:txBody>
      </p:sp>
    </p:spTree>
    <p:extLst>
      <p:ext uri="{BB962C8B-B14F-4D97-AF65-F5344CB8AC3E}">
        <p14:creationId xmlns:p14="http://schemas.microsoft.com/office/powerpoint/2010/main" val="1379554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2474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Studied models and dataset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2204864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VGG16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ResNet50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ResNet101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ResNet152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GoogLeNet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(Inception-v1)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Inception-v3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100 images randomly chosen from ILSVRC2012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testset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that can be correctly classified by all six models</a:t>
            </a:r>
          </a:p>
        </p:txBody>
      </p:sp>
    </p:spTree>
    <p:extLst>
      <p:ext uri="{BB962C8B-B14F-4D97-AF65-F5344CB8AC3E}">
        <p14:creationId xmlns:p14="http://schemas.microsoft.com/office/powerpoint/2010/main" val="1669361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2474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Studied Methods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2348880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Single-network optimization-based Approach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Single-network fast gradient-based Approach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Ensemble-based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58759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24744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Single-Network Optimization-based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99592" y="2780928"/>
                <a:ext cx="7632848" cy="3156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Optimize for the following objective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∗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ℓ(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 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b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s</m:t>
                      </m:r>
                      <m:r>
                        <a:rPr lang="en-US" sz="2400" b="0" i="0" smtClean="0">
                          <a:solidFill>
                            <a:schemeClr val="bg1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t</m:t>
                      </m:r>
                      <m:r>
                        <a:rPr lang="en-US" sz="2400" b="0" i="0" smtClean="0">
                          <a:solidFill>
                            <a:schemeClr val="bg1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.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  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𝑑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For each model, we can optimize this objective using any optimizer (e.g. SGD, </a:t>
                </a:r>
                <a:r>
                  <a:rPr lang="en-US" sz="2400" dirty="0">
                    <a:solidFill>
                      <a:srgbClr val="FFFF00"/>
                    </a:solidFill>
                    <a:latin typeface="Arial" charset="0"/>
                    <a:ea typeface="Arial" charset="0"/>
                    <a:cs typeface="Arial" charset="0"/>
                  </a:rPr>
                  <a:t>Adam</a:t>
                </a:r>
                <a:r>
                  <a:rPr lang="en-US" sz="24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, etc.)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780928"/>
                <a:ext cx="7632848" cy="3156442"/>
              </a:xfrm>
              <a:prstGeom prst="rect">
                <a:avLst/>
              </a:prstGeom>
              <a:blipFill>
                <a:blip r:embed="rId2"/>
                <a:stretch>
                  <a:fillRect l="-1118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876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2026" y="1196752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Adversarial Deep Learning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2267744" y="1988840"/>
            <a:ext cx="259228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Image Classifier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5512401" y="1988840"/>
            <a:ext cx="288032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Need to know the network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40" y="4077072"/>
            <a:ext cx="1484784" cy="1484784"/>
          </a:xfrm>
          <a:prstGeom prst="rect">
            <a:avLst/>
          </a:prstGeom>
        </p:spPr>
      </p:pic>
      <p:sp>
        <p:nvSpPr>
          <p:cNvPr id="8" name="Rectangle: Rounded Corners 2"/>
          <p:cNvSpPr/>
          <p:nvPr/>
        </p:nvSpPr>
        <p:spPr>
          <a:xfrm>
            <a:off x="2267744" y="3131676"/>
            <a:ext cx="2592288" cy="2673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Other Tasks?</a:t>
            </a:r>
          </a:p>
          <a:p>
            <a:pPr algn="ctr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Object Detection</a:t>
            </a:r>
          </a:p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Captioning</a:t>
            </a:r>
          </a:p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etc.</a:t>
            </a:r>
          </a:p>
        </p:txBody>
      </p:sp>
      <p:sp>
        <p:nvSpPr>
          <p:cNvPr id="9" name="Rectangle: Rounded Corners 2"/>
          <p:cNvSpPr/>
          <p:nvPr/>
        </p:nvSpPr>
        <p:spPr>
          <a:xfrm>
            <a:off x="5650378" y="3131676"/>
            <a:ext cx="2592288" cy="2673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Black-box Attacks?</a:t>
            </a:r>
          </a:p>
          <a:p>
            <a:pPr algn="ctr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Using Transferability</a:t>
            </a:r>
          </a:p>
        </p:txBody>
      </p:sp>
    </p:spTree>
    <p:extLst>
      <p:ext uri="{BB962C8B-B14F-4D97-AF65-F5344CB8AC3E}">
        <p14:creationId xmlns:p14="http://schemas.microsoft.com/office/powerpoint/2010/main" val="28295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96752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Transferable adversarial examples using single-network optimization-based approach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2662237"/>
            <a:ext cx="7419975" cy="1533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848" y="3969552"/>
            <a:ext cx="792088" cy="2160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4899" y="4789661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measure for distortion  (in scale [0, 255])</a:t>
            </a:r>
          </a:p>
        </p:txBody>
      </p:sp>
      <p:cxnSp>
        <p:nvCxnSpPr>
          <p:cNvPr id="8" name="Straight Arrow Connector 7"/>
          <p:cNvCxnSpPr>
            <a:stCxn id="7" idx="0"/>
            <a:endCxn id="6" idx="2"/>
          </p:cNvCxnSpPr>
          <p:nvPr/>
        </p:nvCxnSpPr>
        <p:spPr>
          <a:xfrm flipV="1">
            <a:off x="2045059" y="4185576"/>
            <a:ext cx="256833" cy="6040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61764" y="3978676"/>
            <a:ext cx="936104" cy="2160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13040" y="4953361"/>
            <a:ext cx="4644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ResNet50 (column) can achieve 44% top-1 accuracy over adversarial images generated for Inception-v3 (row)</a:t>
            </a:r>
          </a:p>
        </p:txBody>
      </p:sp>
      <p:cxnSp>
        <p:nvCxnSpPr>
          <p:cNvPr id="12" name="Straight Arrow Connector 11"/>
          <p:cNvCxnSpPr>
            <a:stCxn id="11" idx="0"/>
            <a:endCxn id="10" idx="2"/>
          </p:cNvCxnSpPr>
          <p:nvPr/>
        </p:nvCxnSpPr>
        <p:spPr>
          <a:xfrm flipH="1" flipV="1">
            <a:off x="5129816" y="4194700"/>
            <a:ext cx="1305482" cy="7586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46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24744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Non-targeted transferable adversarial example using single-network optimization-based approach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4" y="3073801"/>
            <a:ext cx="2133333" cy="2133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30" y="3073801"/>
            <a:ext cx="2133333" cy="2133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4318" y="271376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1840" y="270446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Image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156" y="5230941"/>
            <a:ext cx="154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shoe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556430"/>
              </p:ext>
            </p:extLst>
          </p:nvPr>
        </p:nvGraphicFramePr>
        <p:xfrm>
          <a:off x="5395406" y="3129431"/>
          <a:ext cx="306502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4826">
                  <a:extLst>
                    <a:ext uri="{9D8B030D-6E8A-4147-A177-3AD203B41FA5}">
                      <a16:colId xmlns:a16="http://schemas.microsoft.com/office/drawing/2014/main" val="312297837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352891057"/>
                    </a:ext>
                  </a:extLst>
                </a:gridCol>
              </a:tblGrid>
              <a:tr h="29927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VGG16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Military uniform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774103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ResNet50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Jigsaw puzzle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190720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ResNet101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scooter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06137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ResNet152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485545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GoogLeNet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Chainsaw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658460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Inception-v3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57727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868144" y="270446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Label</a:t>
            </a:r>
          </a:p>
        </p:txBody>
      </p:sp>
    </p:spTree>
    <p:extLst>
      <p:ext uri="{BB962C8B-B14F-4D97-AF65-F5344CB8AC3E}">
        <p14:creationId xmlns:p14="http://schemas.microsoft.com/office/powerpoint/2010/main" val="2138997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9675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targeted labels for the targeted adversarial images generated using single-network optimization-based approach do not transfer well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99" y="2924944"/>
            <a:ext cx="7804594" cy="1800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1960" y="3956575"/>
            <a:ext cx="1026068" cy="26138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63888" y="4856993"/>
            <a:ext cx="5359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2% of the adversarial images generated for VGG16 (row) can be predicted as the targeted label by ResNet50 (column)</a:t>
            </a:r>
          </a:p>
        </p:txBody>
      </p:sp>
      <p:cxnSp>
        <p:nvCxnSpPr>
          <p:cNvPr id="6" name="Straight Arrow Connector 5"/>
          <p:cNvCxnSpPr>
            <a:stCxn id="5" idx="0"/>
            <a:endCxn id="4" idx="2"/>
          </p:cNvCxnSpPr>
          <p:nvPr/>
        </p:nvCxnSpPr>
        <p:spPr>
          <a:xfrm flipH="1" flipV="1">
            <a:off x="4724994" y="4217964"/>
            <a:ext cx="1518422" cy="6390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16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2474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Ensemble-based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99592" y="2204864"/>
                <a:ext cx="7632848" cy="4599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Assume we have multiple models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We can construct adversarial images to fool the ensemble of these models. In fact, the ensemble is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where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is a weight vector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Then we can construct adversarial examples for this model using optimization-based approaches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204864"/>
                <a:ext cx="7632848" cy="4599849"/>
              </a:xfrm>
              <a:prstGeom prst="rect">
                <a:avLst/>
              </a:prstGeom>
              <a:blipFill>
                <a:blip r:embed="rId2"/>
                <a:stretch>
                  <a:fillRect l="-1118" t="-928" r="-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437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Ensemble-based approach’s transferability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3124944"/>
            <a:ext cx="7524750" cy="160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5301208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-ResNet152 means that ensemble all models except ResNet152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4509120"/>
            <a:ext cx="1098079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" idx="0"/>
            <a:endCxn id="5" idx="2"/>
          </p:cNvCxnSpPr>
          <p:nvPr/>
        </p:nvCxnSpPr>
        <p:spPr>
          <a:xfrm flipH="1" flipV="1">
            <a:off x="1387240" y="4725144"/>
            <a:ext cx="1204540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63888" y="2278613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VGG16 means that the adversarial images are evaluated over VGG16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07137" y="3204964"/>
            <a:ext cx="765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2"/>
            <a:endCxn id="12" idx="0"/>
          </p:cNvCxnSpPr>
          <p:nvPr/>
        </p:nvCxnSpPr>
        <p:spPr>
          <a:xfrm>
            <a:off x="5868144" y="2924944"/>
            <a:ext cx="121525" cy="2800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49943" y="5013176"/>
            <a:ext cx="4611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VGG16 (column) can achieve 5% top-1 accuracy over adversarial images generated for the ensemble of the five models except VGG16 (row)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15496" y="4052694"/>
            <a:ext cx="765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5" idx="0"/>
            <a:endCxn id="16" idx="2"/>
          </p:cNvCxnSpPr>
          <p:nvPr/>
        </p:nvCxnSpPr>
        <p:spPr>
          <a:xfrm flipH="1" flipV="1">
            <a:off x="5998028" y="4268718"/>
            <a:ext cx="357731" cy="7444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/>
      <p:bldP spid="12" grpId="0" animBg="1"/>
      <p:bldP spid="15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Using ensemble approach, 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targeted label can transfer as well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93" y="2420888"/>
            <a:ext cx="7834643" cy="1656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4581380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of the adversarial images generated for the ensemble of the five models except ResNet101 (row) can be predicted to the targeted label by ResNet101 (column)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6954" y="2924944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0"/>
            <a:endCxn id="5" idx="2"/>
          </p:cNvCxnSpPr>
          <p:nvPr/>
        </p:nvCxnSpPr>
        <p:spPr>
          <a:xfrm flipH="1" flipV="1">
            <a:off x="4231010" y="3140968"/>
            <a:ext cx="1025066" cy="14404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Transferable targeted adversarial example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587" y="2852936"/>
            <a:ext cx="2133333" cy="213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852935"/>
            <a:ext cx="2133333" cy="21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4651" y="249289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5811" y="2483603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2489" y="5010075"/>
            <a:ext cx="154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2492" y="4986268"/>
            <a:ext cx="1710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Label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 book</a:t>
            </a:r>
          </a:p>
        </p:txBody>
      </p:sp>
    </p:spTree>
    <p:extLst>
      <p:ext uri="{BB962C8B-B14F-4D97-AF65-F5344CB8AC3E}">
        <p14:creationId xmlns:p14="http://schemas.microsoft.com/office/powerpoint/2010/main" val="3449214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Non-targeted adversarial images misclassified by 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Clarifai.com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5283" y="2888783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5299" y="2492896"/>
            <a:ext cx="1777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Single-network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Approach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5010" y="2862228"/>
            <a:ext cx="224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Approach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66" y="3281534"/>
            <a:ext cx="1882759" cy="1869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66" y="5297758"/>
            <a:ext cx="1882759" cy="52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288894"/>
            <a:ext cx="1846035" cy="1862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5298991"/>
            <a:ext cx="1846035" cy="490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026" y="3231560"/>
            <a:ext cx="1937379" cy="1919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402" y="5297759"/>
            <a:ext cx="1927894" cy="55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82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36938"/>
            <a:ext cx="5726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Transferability 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2132856"/>
            <a:ext cx="7560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single-network approach to generate targeted adversarial images, the targeted labels do not transfer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Ensemble-based approach can generate adversarial images with smaller distortion as well as better transferability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experiments, targeted adversarial images generated using ensemble approach is the only successful images whose targeted labels can transfer</a:t>
            </a:r>
          </a:p>
        </p:txBody>
      </p:sp>
    </p:spTree>
    <p:extLst>
      <p:ext uri="{BB962C8B-B14F-4D97-AF65-F5344CB8AC3E}">
        <p14:creationId xmlns:p14="http://schemas.microsoft.com/office/powerpoint/2010/main" val="1624583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36938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Conclusion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2132856"/>
            <a:ext cx="75608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deep learning is an important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easy to find adversarial examples for deep neural networks for many application domains, such as image classification, object detection, and caption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examples can be found with even only black-box access to the model.</a:t>
            </a:r>
          </a:p>
        </p:txBody>
      </p:sp>
    </p:spTree>
    <p:extLst>
      <p:ext uri="{BB962C8B-B14F-4D97-AF65-F5344CB8AC3E}">
        <p14:creationId xmlns:p14="http://schemas.microsoft.com/office/powerpoint/2010/main" val="109052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zPGXOiwqbRNT0DDcduqolTLMm5jckc6Q5AmUJNCiVXd1aCoJH-h-csoEp2CDQE70qmmcXJEHVxrT-_O9bHXxSMWnbRmKH_j7i_sEOjMxx8H4cA-QreGmfQGfCB149a46SkT0UHUPn0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6048672" cy="346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8" y="1268760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Object Detection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183340" y="4181936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136938"/>
            <a:ext cx="2608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DenseCap</a:t>
            </a:r>
            <a:endParaRPr 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5837" y="5589240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Johnson, J.,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Karpathy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and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Fei-Fei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Densecap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Fully convolutional localization networks for dense captioning. 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CVPR (2016)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84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973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3.googleusercontent.com/gsiks4ga8u_ZrfStTcwFw6CqijDHFt_NB4ciTAiZ5aqwRnQ4ac2b3Hfifv6xw7a4ewhQnjZS_-56DL3Zv7P1VXZak5j7wprfMPlGTUrZj0Wi3JacA2EHXGiP2Sf5-rE4y1M9ho2wT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7825730" cy="188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136938"/>
            <a:ext cx="5460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DenseCap</a:t>
            </a: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7305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3.googleusercontent.com/gsiks4ga8u_ZrfStTcwFw6CqijDHFt_NB4ciTAiZ5aqwRnQ4ac2b3Hfifv6xw7a4ewhQnjZS_-56DL3Zv7P1VXZak5j7wprfMPlGTUrZj0Wi3JacA2EHXGiP2Sf5-rE4y1M9ho2wT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7825730" cy="188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136938"/>
            <a:ext cx="5460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DenseCap</a:t>
            </a: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Architecture</a:t>
            </a:r>
          </a:p>
        </p:txBody>
      </p:sp>
      <p:sp>
        <p:nvSpPr>
          <p:cNvPr id="2" name="Left Brace 1"/>
          <p:cNvSpPr/>
          <p:nvPr/>
        </p:nvSpPr>
        <p:spPr>
          <a:xfrm rot="16200000">
            <a:off x="2520457" y="2745608"/>
            <a:ext cx="286666" cy="3672408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9632" y="4812676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Region Proposal Network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89007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36938"/>
            <a:ext cx="7883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Adversarial Example for Object Detection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52936"/>
            <a:ext cx="3686791" cy="2800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852936"/>
            <a:ext cx="3692988" cy="2800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4204" y="2276872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Detected Objects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00475" y="227687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Image</a:t>
            </a:r>
          </a:p>
        </p:txBody>
      </p:sp>
    </p:spTree>
    <p:extLst>
      <p:ext uri="{BB962C8B-B14F-4D97-AF65-F5344CB8AC3E}">
        <p14:creationId xmlns:p14="http://schemas.microsoft.com/office/powerpoint/2010/main" val="79472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36938"/>
            <a:ext cx="7256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Targeted Adversarial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99592" y="2132856"/>
                <a:ext cx="6480720" cy="4146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Targeted region to evade the detector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Proposed region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RPN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𝑖𝑚𝑎𝑔𝑒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𝑤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Output is 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dimension vector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Searching for adversarial noise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RPN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𝑖𝑚𝑎𝑔𝑒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𝛿</m:t>
                                          </m:r>
                                        </m:e>
                                      </m:d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∗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, 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∗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, 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𝑤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∗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, 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h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 panose="020B0604020202020204" pitchFamily="34" charset="0"/>
                                                        </a:rPr>
                                                        <m:t>∗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4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 |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|≤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132856"/>
                <a:ext cx="6480720" cy="4146584"/>
              </a:xfrm>
              <a:prstGeom prst="rect">
                <a:avLst/>
              </a:prstGeom>
              <a:blipFill>
                <a:blip r:embed="rId2"/>
                <a:stretch>
                  <a:fillRect l="-1317" t="-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797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708920"/>
            <a:ext cx="3806765" cy="2451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736206"/>
            <a:ext cx="3770506" cy="2439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4204" y="2276872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Detected Objects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3494" y="227687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4640" y="1124744"/>
            <a:ext cx="7883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Adversarial Example for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1881343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985184"/>
            <a:ext cx="6813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Adversarial Examples for Captioning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359" y="2097410"/>
            <a:ext cx="1965383" cy="295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190" y="5085184"/>
            <a:ext cx="2103722" cy="108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00" y="2070349"/>
            <a:ext cx="1974812" cy="2979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5085184"/>
            <a:ext cx="2412268" cy="10809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4321" y="1600299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Original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5647" y="1623098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Adversarial Image</a:t>
            </a:r>
          </a:p>
        </p:txBody>
      </p:sp>
    </p:spTree>
    <p:extLst>
      <p:ext uri="{BB962C8B-B14F-4D97-AF65-F5344CB8AC3E}">
        <p14:creationId xmlns:p14="http://schemas.microsoft.com/office/powerpoint/2010/main" val="3897901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</TotalTime>
  <Words>1095</Words>
  <Application>Microsoft Office PowerPoint</Application>
  <PresentationFormat>On-screen Show (4:3)</PresentationFormat>
  <Paragraphs>169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宋体</vt:lpstr>
      <vt:lpstr>Arial</vt:lpstr>
      <vt:lpstr>Calibri</vt:lpstr>
      <vt:lpstr>Cambria Math</vt:lpstr>
      <vt:lpstr>Office 主题</vt:lpstr>
      <vt:lpstr>Exploring New Attack Space on Adversarial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GeekPwn</dc:creator>
  <cp:lastModifiedBy>刘畅</cp:lastModifiedBy>
  <cp:revision>98</cp:revision>
  <dcterms:created xsi:type="dcterms:W3CDTF">2016-10-17T13:43:35Z</dcterms:created>
  <dcterms:modified xsi:type="dcterms:W3CDTF">2016-11-06T21:13:59Z</dcterms:modified>
</cp:coreProperties>
</file>